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65" r:id="rId8"/>
    <p:sldId id="263" r:id="rId9"/>
    <p:sldId id="259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B22F5F-200F-F4AB-E3C4-FB4E5074793A}" name="Vega, Alyssa R" initials="VAR" userId="S::avega@ibc.doi.gov::1997392f-2684-47c0-a828-6c9ff12b2186" providerId="AD"/>
  <p188:author id="{33249395-8F4E-378A-84BF-D2C1CF1A25A2}" name="Dorsey, Helen A" initials="DHA" userId="S::hdorsey@ibc.doi.gov::c05b5bbe-5c1f-4da9-a89e-a94f76127398" providerId="AD"/>
  <p188:author id="{F0AB8CFC-0F89-63BC-8386-7DEC5F1ED300}" name="Stephens, Carli N" initials="SN" userId="S::cstephens@ibc.doi.gov::ea1c1db6-3109-45b9-9b26-ea6938b342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002D5D"/>
    <a:srgbClr val="A6A6A6"/>
    <a:srgbClr val="65757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ga, Alyssa R" userId="1997392f-2684-47c0-a828-6c9ff12b2186" providerId="ADAL" clId="{D2EE89BD-30D5-4CE1-8412-40E6A7E8A979}"/>
    <pc:docChg chg="undo redo custSel modSld">
      <pc:chgData name="Vega, Alyssa R" userId="1997392f-2684-47c0-a828-6c9ff12b2186" providerId="ADAL" clId="{D2EE89BD-30D5-4CE1-8412-40E6A7E8A979}" dt="2024-01-09T23:00:04.694" v="962" actId="20577"/>
      <pc:docMkLst>
        <pc:docMk/>
      </pc:docMkLst>
      <pc:sldChg chg="addSp modSp mod">
        <pc:chgData name="Vega, Alyssa R" userId="1997392f-2684-47c0-a828-6c9ff12b2186" providerId="ADAL" clId="{D2EE89BD-30D5-4CE1-8412-40E6A7E8A979}" dt="2024-01-03T16:24:57.281" v="693" actId="20577"/>
        <pc:sldMkLst>
          <pc:docMk/>
          <pc:sldMk cId="1040153844" sldId="256"/>
        </pc:sldMkLst>
        <pc:spChg chg="mod">
          <ac:chgData name="Vega, Alyssa R" userId="1997392f-2684-47c0-a828-6c9ff12b2186" providerId="ADAL" clId="{D2EE89BD-30D5-4CE1-8412-40E6A7E8A979}" dt="2024-01-03T16:24:57.281" v="693" actId="20577"/>
          <ac:spMkLst>
            <pc:docMk/>
            <pc:sldMk cId="1040153844" sldId="256"/>
            <ac:spMk id="3" creationId="{3F6D89F3-0EF8-4B69-B3D5-419423014AEB}"/>
          </ac:spMkLst>
        </pc:spChg>
        <pc:spChg chg="mod">
          <ac:chgData name="Vega, Alyssa R" userId="1997392f-2684-47c0-a828-6c9ff12b2186" providerId="ADAL" clId="{D2EE89BD-30D5-4CE1-8412-40E6A7E8A979}" dt="2024-01-03T16:24:56.749" v="692" actId="20577"/>
          <ac:spMkLst>
            <pc:docMk/>
            <pc:sldMk cId="1040153844" sldId="256"/>
            <ac:spMk id="4" creationId="{1101153F-4FBB-41E0-904B-8287E0D3E165}"/>
          </ac:spMkLst>
        </pc:spChg>
        <pc:spChg chg="add mod">
          <ac:chgData name="Vega, Alyssa R" userId="1997392f-2684-47c0-a828-6c9ff12b2186" providerId="ADAL" clId="{D2EE89BD-30D5-4CE1-8412-40E6A7E8A979}" dt="2024-01-02T20:46:30.237" v="29" actId="20577"/>
          <ac:spMkLst>
            <pc:docMk/>
            <pc:sldMk cId="1040153844" sldId="256"/>
            <ac:spMk id="6" creationId="{E6A8498D-1192-10BE-0404-6618EF0F917F}"/>
          </ac:spMkLst>
        </pc:spChg>
      </pc:sldChg>
      <pc:sldChg chg="modSp mod">
        <pc:chgData name="Vega, Alyssa R" userId="1997392f-2684-47c0-a828-6c9ff12b2186" providerId="ADAL" clId="{D2EE89BD-30D5-4CE1-8412-40E6A7E8A979}" dt="2024-01-02T21:27:57.561" v="222" actId="114"/>
        <pc:sldMkLst>
          <pc:docMk/>
          <pc:sldMk cId="797731012" sldId="257"/>
        </pc:sldMkLst>
        <pc:spChg chg="mod">
          <ac:chgData name="Vega, Alyssa R" userId="1997392f-2684-47c0-a828-6c9ff12b2186" providerId="ADAL" clId="{D2EE89BD-30D5-4CE1-8412-40E6A7E8A979}" dt="2024-01-02T20:48:44.785" v="30" actId="6549"/>
          <ac:spMkLst>
            <pc:docMk/>
            <pc:sldMk cId="797731012" sldId="257"/>
            <ac:spMk id="2" creationId="{5F644D02-0743-4609-B0BB-06606A4D3ABB}"/>
          </ac:spMkLst>
        </pc:spChg>
        <pc:spChg chg="mod">
          <ac:chgData name="Vega, Alyssa R" userId="1997392f-2684-47c0-a828-6c9ff12b2186" providerId="ADAL" clId="{D2EE89BD-30D5-4CE1-8412-40E6A7E8A979}" dt="2024-01-02T21:27:57.561" v="222" actId="114"/>
          <ac:spMkLst>
            <pc:docMk/>
            <pc:sldMk cId="797731012" sldId="257"/>
            <ac:spMk id="3" creationId="{910CADDA-48DF-4773-95BC-71C941D2A8EF}"/>
          </ac:spMkLst>
        </pc:spChg>
      </pc:sldChg>
      <pc:sldChg chg="modSp mod">
        <pc:chgData name="Vega, Alyssa R" userId="1997392f-2684-47c0-a828-6c9ff12b2186" providerId="ADAL" clId="{D2EE89BD-30D5-4CE1-8412-40E6A7E8A979}" dt="2024-01-02T21:12:37.193" v="118" actId="20577"/>
        <pc:sldMkLst>
          <pc:docMk/>
          <pc:sldMk cId="4108391284" sldId="258"/>
        </pc:sldMkLst>
        <pc:spChg chg="mod">
          <ac:chgData name="Vega, Alyssa R" userId="1997392f-2684-47c0-a828-6c9ff12b2186" providerId="ADAL" clId="{D2EE89BD-30D5-4CE1-8412-40E6A7E8A979}" dt="2024-01-02T21:12:37.193" v="118" actId="20577"/>
          <ac:spMkLst>
            <pc:docMk/>
            <pc:sldMk cId="4108391284" sldId="258"/>
            <ac:spMk id="3" creationId="{FC5CAB14-EAE2-4E16-8819-E7026A57B64A}"/>
          </ac:spMkLst>
        </pc:spChg>
      </pc:sldChg>
      <pc:sldChg chg="modSp mod">
        <pc:chgData name="Vega, Alyssa R" userId="1997392f-2684-47c0-a828-6c9ff12b2186" providerId="ADAL" clId="{D2EE89BD-30D5-4CE1-8412-40E6A7E8A979}" dt="2024-01-02T21:45:45.837" v="529" actId="20577"/>
        <pc:sldMkLst>
          <pc:docMk/>
          <pc:sldMk cId="3106893487" sldId="259"/>
        </pc:sldMkLst>
        <pc:spChg chg="mod">
          <ac:chgData name="Vega, Alyssa R" userId="1997392f-2684-47c0-a828-6c9ff12b2186" providerId="ADAL" clId="{D2EE89BD-30D5-4CE1-8412-40E6A7E8A979}" dt="2024-01-02T21:45:45.837" v="529" actId="20577"/>
          <ac:spMkLst>
            <pc:docMk/>
            <pc:sldMk cId="3106893487" sldId="259"/>
            <ac:spMk id="3" creationId="{7F83B6BC-8221-410B-AAC0-D525CB5DF630}"/>
          </ac:spMkLst>
        </pc:spChg>
      </pc:sldChg>
      <pc:sldChg chg="modSp mod">
        <pc:chgData name="Vega, Alyssa R" userId="1997392f-2684-47c0-a828-6c9ff12b2186" providerId="ADAL" clId="{D2EE89BD-30D5-4CE1-8412-40E6A7E8A979}" dt="2024-01-02T21:48:26.360" v="607" actId="20577"/>
        <pc:sldMkLst>
          <pc:docMk/>
          <pc:sldMk cId="2161470650" sldId="260"/>
        </pc:sldMkLst>
        <pc:spChg chg="mod">
          <ac:chgData name="Vega, Alyssa R" userId="1997392f-2684-47c0-a828-6c9ff12b2186" providerId="ADAL" clId="{D2EE89BD-30D5-4CE1-8412-40E6A7E8A979}" dt="2024-01-02T21:48:26.360" v="607" actId="20577"/>
          <ac:spMkLst>
            <pc:docMk/>
            <pc:sldMk cId="2161470650" sldId="260"/>
            <ac:spMk id="3" creationId="{803A979A-81D5-4412-9AE0-BF18729B98D0}"/>
          </ac:spMkLst>
        </pc:spChg>
      </pc:sldChg>
      <pc:sldChg chg="modSp mod delCm modCm">
        <pc:chgData name="Vega, Alyssa R" userId="1997392f-2684-47c0-a828-6c9ff12b2186" providerId="ADAL" clId="{D2EE89BD-30D5-4CE1-8412-40E6A7E8A979}" dt="2024-01-09T23:00:04.694" v="962" actId="20577"/>
        <pc:sldMkLst>
          <pc:docMk/>
          <pc:sldMk cId="373549856" sldId="261"/>
        </pc:sldMkLst>
        <pc:spChg chg="mod">
          <ac:chgData name="Vega, Alyssa R" userId="1997392f-2684-47c0-a828-6c9ff12b2186" providerId="ADAL" clId="{D2EE89BD-30D5-4CE1-8412-40E6A7E8A979}" dt="2024-01-09T23:00:04.694" v="962" actId="20577"/>
          <ac:spMkLst>
            <pc:docMk/>
            <pc:sldMk cId="373549856" sldId="261"/>
            <ac:spMk id="3" creationId="{D5AB0413-ED54-4356-91F3-258F54BBBA1B}"/>
          </ac:spMkLst>
        </pc:spChg>
      </pc:sldChg>
      <pc:sldChg chg="modSp mod">
        <pc:chgData name="Vega, Alyssa R" userId="1997392f-2684-47c0-a828-6c9ff12b2186" providerId="ADAL" clId="{D2EE89BD-30D5-4CE1-8412-40E6A7E8A979}" dt="2024-01-02T21:42:36.110" v="427" actId="20577"/>
        <pc:sldMkLst>
          <pc:docMk/>
          <pc:sldMk cId="2707756711" sldId="263"/>
        </pc:sldMkLst>
        <pc:spChg chg="mod">
          <ac:chgData name="Vega, Alyssa R" userId="1997392f-2684-47c0-a828-6c9ff12b2186" providerId="ADAL" clId="{D2EE89BD-30D5-4CE1-8412-40E6A7E8A979}" dt="2024-01-02T21:29:12.714" v="241" actId="20577"/>
          <ac:spMkLst>
            <pc:docMk/>
            <pc:sldMk cId="2707756711" sldId="263"/>
            <ac:spMk id="2" creationId="{CCA8C734-2B25-4561-A07D-2AE788C0E71E}"/>
          </ac:spMkLst>
        </pc:spChg>
        <pc:spChg chg="mod">
          <ac:chgData name="Vega, Alyssa R" userId="1997392f-2684-47c0-a828-6c9ff12b2186" providerId="ADAL" clId="{D2EE89BD-30D5-4CE1-8412-40E6A7E8A979}" dt="2024-01-02T21:42:36.110" v="427" actId="20577"/>
          <ac:spMkLst>
            <pc:docMk/>
            <pc:sldMk cId="2707756711" sldId="263"/>
            <ac:spMk id="12" creationId="{4F87A97E-303B-4F43-A89E-15F72BF8E1B4}"/>
          </ac:spMkLst>
        </pc:spChg>
      </pc:sldChg>
      <pc:sldChg chg="modSp mod delCm modCm">
        <pc:chgData name="Vega, Alyssa R" userId="1997392f-2684-47c0-a828-6c9ff12b2186" providerId="ADAL" clId="{D2EE89BD-30D5-4CE1-8412-40E6A7E8A979}" dt="2024-01-09T22:55:42.235" v="881"/>
        <pc:sldMkLst>
          <pc:docMk/>
          <pc:sldMk cId="3734984353" sldId="265"/>
        </pc:sldMkLst>
        <pc:spChg chg="mod">
          <ac:chgData name="Vega, Alyssa R" userId="1997392f-2684-47c0-a828-6c9ff12b2186" providerId="ADAL" clId="{D2EE89BD-30D5-4CE1-8412-40E6A7E8A979}" dt="2024-01-04T21:38:39.304" v="706" actId="20577"/>
          <ac:spMkLst>
            <pc:docMk/>
            <pc:sldMk cId="3734984353" sldId="265"/>
            <ac:spMk id="3" creationId="{4B1C1924-6EB1-4B2B-95DC-0B8C2CD26296}"/>
          </ac:spMkLst>
        </pc:spChg>
      </pc:sldChg>
    </pc:docChg>
  </pc:docChgLst>
  <pc:docChgLst>
    <pc:chgData name="Dorsey, Helen A" userId="S::hdorsey@ibc.doi.gov::c05b5bbe-5c1f-4da9-a89e-a94f76127398" providerId="AD" clId="Web-{422A0CD8-6059-98F4-A5F3-9574936D267E}"/>
    <pc:docChg chg="">
      <pc:chgData name="Dorsey, Helen A" userId="S::hdorsey@ibc.doi.gov::c05b5bbe-5c1f-4da9-a89e-a94f76127398" providerId="AD" clId="Web-{422A0CD8-6059-98F4-A5F3-9574936D267E}" dt="2024-01-04T22:15:20.892" v="0"/>
      <pc:docMkLst>
        <pc:docMk/>
      </pc:docMkLst>
      <pc:sldChg chg="modCm">
        <pc:chgData name="Dorsey, Helen A" userId="S::hdorsey@ibc.doi.gov::c05b5bbe-5c1f-4da9-a89e-a94f76127398" providerId="AD" clId="Web-{422A0CD8-6059-98F4-A5F3-9574936D267E}" dt="2024-01-04T22:15:20.892" v="0"/>
        <pc:sldMkLst>
          <pc:docMk/>
          <pc:sldMk cId="373549856" sldId="261"/>
        </pc:sldMkLst>
      </pc:sldChg>
    </pc:docChg>
  </pc:docChgLst>
  <pc:docChgLst>
    <pc:chgData name="Dorsey, Helen A" userId="c05b5bbe-5c1f-4da9-a89e-a94f76127398" providerId="ADAL" clId="{1FF2A3BA-BB2D-444E-A3CD-42ABCBB3A0F0}"/>
    <pc:docChg chg="">
      <pc:chgData name="Dorsey, Helen A" userId="c05b5bbe-5c1f-4da9-a89e-a94f76127398" providerId="ADAL" clId="{1FF2A3BA-BB2D-444E-A3CD-42ABCBB3A0F0}" dt="2024-01-04T19:57:55.035" v="1"/>
      <pc:docMkLst>
        <pc:docMk/>
      </pc:docMkLst>
      <pc:sldChg chg="addCm">
        <pc:chgData name="Dorsey, Helen A" userId="c05b5bbe-5c1f-4da9-a89e-a94f76127398" providerId="ADAL" clId="{1FF2A3BA-BB2D-444E-A3CD-42ABCBB3A0F0}" dt="2024-01-04T19:57:55.035" v="1"/>
        <pc:sldMkLst>
          <pc:docMk/>
          <pc:sldMk cId="373549856" sldId="261"/>
        </pc:sldMkLst>
      </pc:sldChg>
      <pc:sldChg chg="addCm">
        <pc:chgData name="Dorsey, Helen A" userId="c05b5bbe-5c1f-4da9-a89e-a94f76127398" providerId="ADAL" clId="{1FF2A3BA-BB2D-444E-A3CD-42ABCBB3A0F0}" dt="2024-01-04T19:53:39.433" v="0"/>
        <pc:sldMkLst>
          <pc:docMk/>
          <pc:sldMk cId="3734984353" sldId="265"/>
        </pc:sldMkLst>
      </pc:sldChg>
    </pc:docChg>
  </pc:docChgLst>
  <pc:docChgLst>
    <pc:chgData name="Stephens, Carli N" userId="S::cstephens@ibc.doi.gov::ea1c1db6-3109-45b9-9b26-ea6938b3426d" providerId="AD" clId="Web-{1C7134E2-6664-4404-AA9C-2E10A5743223}"/>
    <pc:docChg chg="mod">
      <pc:chgData name="Stephens, Carli N" userId="S::cstephens@ibc.doi.gov::ea1c1db6-3109-45b9-9b26-ea6938b3426d" providerId="AD" clId="Web-{1C7134E2-6664-4404-AA9C-2E10A5743223}" dt="2024-01-05T20:12:05.995" v="1"/>
      <pc:docMkLst>
        <pc:docMk/>
      </pc:docMkLst>
      <pc:sldChg chg="modCm">
        <pc:chgData name="Stephens, Carli N" userId="S::cstephens@ibc.doi.gov::ea1c1db6-3109-45b9-9b26-ea6938b3426d" providerId="AD" clId="Web-{1C7134E2-6664-4404-AA9C-2E10A5743223}" dt="2024-01-05T20:12:05.995" v="1"/>
        <pc:sldMkLst>
          <pc:docMk/>
          <pc:sldMk cId="373549856" sldId="2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19C7B3-2931-444A-B4AF-406CD1FDE5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D6ECA-8845-4B2E-95F5-73C93E607D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EB9D4-D61A-4943-AC1D-13C81F0785F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78C9D-101C-4F13-8FC6-08020AED71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2047D-DAC9-4A9B-8678-8D097F75C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18F0F-B185-4CAF-B009-140109EC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8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F805B-6BFC-41C5-8157-4C35A9F5532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2E37-F809-4008-AEA4-01C0DC8D0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1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2E37-F809-4008-AEA4-01C0DC8D09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8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2E37-F809-4008-AEA4-01C0DC8D09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50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2E37-F809-4008-AEA4-01C0DC8D09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10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2E37-F809-4008-AEA4-01C0DC8D09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1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087EDE-2BE9-42C2-B3B6-1593C9238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80978"/>
            <a:ext cx="12192000" cy="6677022"/>
            <a:chOff x="0" y="180978"/>
            <a:chExt cx="12192000" cy="667702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D9A6800-8E5E-430C-A389-DFDE70A8503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 userDrawn="1"/>
          </p:nvSpPr>
          <p:spPr>
            <a:xfrm>
              <a:off x="0" y="180978"/>
              <a:ext cx="12192000" cy="6677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 descr="DOI seal">
              <a:extLst>
                <a:ext uri="{FF2B5EF4-FFF2-40B4-BE49-F238E27FC236}">
                  <a16:creationId xmlns:a16="http://schemas.microsoft.com/office/drawing/2014/main" id="{77ED2790-B503-4126-9575-19494F9BC3F9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5410200" y="320260"/>
              <a:ext cx="1371600" cy="1371600"/>
              <a:chOff x="9542386" y="260499"/>
              <a:chExt cx="1071027" cy="1071027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309F3E50-82F4-4171-9A72-293986FEB3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542386" y="260499"/>
                <a:ext cx="1071027" cy="1071027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8" name="Picture 67" descr="U.S. Department of the Interior seal&#10;">
                <a:extLst>
                  <a:ext uri="{FF2B5EF4-FFF2-40B4-BE49-F238E27FC236}">
                    <a16:creationId xmlns:a16="http://schemas.microsoft.com/office/drawing/2014/main" id="{66F8AAEA-35FE-429C-A98B-6E922D2964B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78239" y="303029"/>
                <a:ext cx="999321" cy="985967"/>
              </a:xfrm>
              <a:prstGeom prst="rect">
                <a:avLst/>
              </a:prstGeom>
            </p:spPr>
          </p:pic>
        </p:grpSp>
        <p:pic>
          <p:nvPicPr>
            <p:cNvPr id="94" name="Picture 93" descr="IBC logo">
              <a:extLst>
                <a:ext uri="{FF2B5EF4-FFF2-40B4-BE49-F238E27FC236}">
                  <a16:creationId xmlns:a16="http://schemas.microsoft.com/office/drawing/2014/main" id="{36E66E47-6723-4396-BFC8-B4DC38BCD3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865" y="4661091"/>
              <a:ext cx="1224270" cy="1280160"/>
            </a:xfrm>
            <a:prstGeom prst="rect">
              <a:avLst/>
            </a:prstGeom>
          </p:spPr>
        </p:pic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93C8BB-C432-402B-8D56-C76BF5089415}"/>
              </a:ext>
            </a:extLst>
          </p:cNvPr>
          <p:cNvSpPr/>
          <p:nvPr userDrawn="1"/>
        </p:nvSpPr>
        <p:spPr>
          <a:xfrm>
            <a:off x="9694710" y="0"/>
            <a:ext cx="2396198" cy="6857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E640DBE-F0D7-4BCB-B3B9-42E6FB09DF50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954772" y="6080539"/>
            <a:ext cx="2282456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 spc="300">
                <a:solidFill>
                  <a:schemeClr val="tx2"/>
                </a:solidFill>
              </a:defRPr>
            </a:lvl1pPr>
          </a:lstStyle>
          <a:p>
            <a:r>
              <a:rPr lang="en-US">
                <a:latin typeface="Franklin Gothic Book" panose="020B0503020102020204" pitchFamily="34" charset="0"/>
              </a:rPr>
              <a:t>DOI.GOV/IBC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32DD987-4567-4E85-A40F-DDCEB74D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36" y="1767820"/>
            <a:ext cx="11539728" cy="1558875"/>
          </a:xfrm>
        </p:spPr>
        <p:txBody>
          <a:bodyPr anchor="b" anchorCtr="0">
            <a:normAutofit/>
          </a:bodyPr>
          <a:lstStyle>
            <a:lvl1pPr algn="ctr">
              <a:defRPr sz="54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E7F6D19F-694E-49A3-8770-3E308549BE7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7658" y="3351058"/>
            <a:ext cx="11536681" cy="100125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buNone/>
              <a:defRPr sz="36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947970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2FDFD-6645-4423-96E1-CBF66AC3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1ECDDD-8130-41C6-ADF9-61BB0EC00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01/02/24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F5089-FE98-4641-84CF-73D3A329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DOI.GOV/IBC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AD37A-D52C-4402-91D6-F9CDAADE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A128-553A-4753-8671-C75E35D7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5554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938C7F-51A0-431B-9BC4-6A658619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01/02/24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AF75F8-82C4-409E-9035-13A109D03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DOI.GOV/IBC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FDF5C-5EA5-4D68-87E4-A59603BAE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A128-553A-4753-8671-C75E35D7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4135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92174-1F8B-4043-9B85-E66FA4DE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63BBD-50A6-493E-9052-2ECC815D8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8AA37-9899-450C-B15A-06F5A39B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01/02/24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B465B-1794-453C-A18F-D9256633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DOI.GOV/IBC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1301B-C37B-4858-A48B-7D78FA41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A128-553A-4753-8671-C75E35D7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5318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A2761-4F64-4D22-9253-57073D718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078B5-58F6-44CD-AC6F-6E58A7F4F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7B422-C7FA-4536-AD9F-679A846DD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01/02/24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CA1F2-8A13-4E56-8D53-51271797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DOI.GOV/IBC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5033-31D0-40EE-8630-474C8CD98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A128-553A-4753-8671-C75E35D7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1843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075A-D85B-41D3-B5B9-FC7BE932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6099F-4293-4C28-9367-C008294C0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3EE5C-CDA7-43D4-9C5E-7B1D4D50E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95DA0-2CAC-4D01-83D7-BAE165213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01/02/24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6AFB4-1F2B-40B8-AC29-ABC8E673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DOI.GOV/IBC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A258E-DFFB-4EF1-8F4D-03B8AEAEC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A128-553A-4753-8671-C75E35D7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7821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043CA-AFDC-4816-B899-BC52B7F66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08518-241A-4FEE-9339-8DB94A22D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060" y="1716444"/>
            <a:ext cx="3657600" cy="54864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54540-3835-446D-91B7-1B77EC431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060" y="2281786"/>
            <a:ext cx="3657600" cy="3684588"/>
          </a:xfrm>
        </p:spPr>
        <p:txBody>
          <a:bodyPr t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7853D-A9F9-4188-9708-AE3F28AA3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7200" y="1716444"/>
            <a:ext cx="3657600" cy="54864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BB7269-A745-4418-AFAC-9C795D11D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7200" y="2281786"/>
            <a:ext cx="3657600" cy="3684588"/>
          </a:xfrm>
        </p:spPr>
        <p:txBody>
          <a:bodyPr t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0E6250-F3D9-4B16-96D5-0AB52D15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01/02/24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DA995A-BCA0-41CD-9773-42F0355C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DOI.GOV/IBC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B78C55-533F-4D2C-BB98-A018F799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A128-553A-4753-8671-C75E35D7DB90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D79240-DFCB-4489-AA57-CBEDD538B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763727"/>
            <a:ext cx="12192000" cy="2333625"/>
            <a:chOff x="0" y="3763727"/>
            <a:chExt cx="12192000" cy="23336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B47E67-A010-45B6-8A6D-923B14215FB1}"/>
                </a:ext>
              </a:extLst>
            </p:cNvPr>
            <p:cNvSpPr txBox="1"/>
            <p:nvPr userDrawn="1"/>
          </p:nvSpPr>
          <p:spPr>
            <a:xfrm>
              <a:off x="0" y="5091512"/>
              <a:ext cx="12192000" cy="1005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182880" tIns="0" rIns="36576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9E1CFC4-E7C9-4121-987F-4CDABCDDDAE3}"/>
                </a:ext>
              </a:extLst>
            </p:cNvPr>
            <p:cNvGrpSpPr/>
            <p:nvPr userDrawn="1"/>
          </p:nvGrpSpPr>
          <p:grpSpPr>
            <a:xfrm>
              <a:off x="761118" y="3763727"/>
              <a:ext cx="9582151" cy="2333625"/>
              <a:chOff x="-1893" y="3991216"/>
              <a:chExt cx="9582151" cy="2333625"/>
            </a:xfrm>
          </p:grpSpPr>
          <p:sp>
            <p:nvSpPr>
              <p:cNvPr id="12" name="Freeform 80">
                <a:extLst>
                  <a:ext uri="{FF2B5EF4-FFF2-40B4-BE49-F238E27FC236}">
                    <a16:creationId xmlns:a16="http://schemas.microsoft.com/office/drawing/2014/main" id="{95232235-D8C6-45F9-8B13-2A9580B2F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93" y="3991216"/>
                <a:ext cx="3276600" cy="2333625"/>
              </a:xfrm>
              <a:custGeom>
                <a:avLst/>
                <a:gdLst>
                  <a:gd name="T0" fmla="*/ 281 w 291"/>
                  <a:gd name="T1" fmla="*/ 2 h 207"/>
                  <a:gd name="T2" fmla="*/ 110 w 291"/>
                  <a:gd name="T3" fmla="*/ 47 h 207"/>
                  <a:gd name="T4" fmla="*/ 107 w 291"/>
                  <a:gd name="T5" fmla="*/ 59 h 207"/>
                  <a:gd name="T6" fmla="*/ 123 w 291"/>
                  <a:gd name="T7" fmla="*/ 75 h 207"/>
                  <a:gd name="T8" fmla="*/ 123 w 291"/>
                  <a:gd name="T9" fmla="*/ 84 h 207"/>
                  <a:gd name="T10" fmla="*/ 0 w 291"/>
                  <a:gd name="T11" fmla="*/ 207 h 207"/>
                  <a:gd name="T12" fmla="*/ 91 w 291"/>
                  <a:gd name="T13" fmla="*/ 207 h 207"/>
                  <a:gd name="T14" fmla="*/ 167 w 291"/>
                  <a:gd name="T15" fmla="*/ 207 h 207"/>
                  <a:gd name="T16" fmla="*/ 207 w 291"/>
                  <a:gd name="T17" fmla="*/ 168 h 207"/>
                  <a:gd name="T18" fmla="*/ 216 w 291"/>
                  <a:gd name="T19" fmla="*/ 168 h 207"/>
                  <a:gd name="T20" fmla="*/ 232 w 291"/>
                  <a:gd name="T21" fmla="*/ 184 h 207"/>
                  <a:gd name="T22" fmla="*/ 243 w 291"/>
                  <a:gd name="T23" fmla="*/ 180 h 207"/>
                  <a:gd name="T24" fmla="*/ 289 w 291"/>
                  <a:gd name="T25" fmla="*/ 10 h 207"/>
                  <a:gd name="T26" fmla="*/ 281 w 291"/>
                  <a:gd name="T27" fmla="*/ 2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1" h="207">
                    <a:moveTo>
                      <a:pt x="281" y="2"/>
                    </a:moveTo>
                    <a:cubicBezTo>
                      <a:pt x="110" y="47"/>
                      <a:pt x="110" y="47"/>
                      <a:pt x="110" y="47"/>
                    </a:cubicBezTo>
                    <a:cubicBezTo>
                      <a:pt x="105" y="49"/>
                      <a:pt x="104" y="55"/>
                      <a:pt x="107" y="59"/>
                    </a:cubicBezTo>
                    <a:cubicBezTo>
                      <a:pt x="123" y="75"/>
                      <a:pt x="123" y="75"/>
                      <a:pt x="123" y="75"/>
                    </a:cubicBezTo>
                    <a:cubicBezTo>
                      <a:pt x="126" y="77"/>
                      <a:pt x="126" y="82"/>
                      <a:pt x="123" y="84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91" y="207"/>
                      <a:pt x="91" y="207"/>
                      <a:pt x="91" y="207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207" y="168"/>
                      <a:pt x="207" y="168"/>
                      <a:pt x="207" y="168"/>
                    </a:cubicBezTo>
                    <a:cubicBezTo>
                      <a:pt x="209" y="165"/>
                      <a:pt x="214" y="165"/>
                      <a:pt x="216" y="168"/>
                    </a:cubicBezTo>
                    <a:cubicBezTo>
                      <a:pt x="232" y="184"/>
                      <a:pt x="232" y="184"/>
                      <a:pt x="232" y="184"/>
                    </a:cubicBezTo>
                    <a:cubicBezTo>
                      <a:pt x="236" y="187"/>
                      <a:pt x="242" y="186"/>
                      <a:pt x="243" y="180"/>
                    </a:cubicBezTo>
                    <a:cubicBezTo>
                      <a:pt x="289" y="10"/>
                      <a:pt x="289" y="10"/>
                      <a:pt x="289" y="10"/>
                    </a:cubicBezTo>
                    <a:cubicBezTo>
                      <a:pt x="291" y="5"/>
                      <a:pt x="286" y="0"/>
                      <a:pt x="281" y="2"/>
                    </a:cubicBezTo>
                  </a:path>
                </a:pathLst>
              </a:custGeom>
              <a:solidFill>
                <a:schemeClr val="accent2"/>
              </a:solidFill>
              <a:ln w="381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4">
                <a:extLst>
                  <a:ext uri="{FF2B5EF4-FFF2-40B4-BE49-F238E27FC236}">
                    <a16:creationId xmlns:a16="http://schemas.microsoft.com/office/drawing/2014/main" id="{9D28330C-6ED7-42BD-A141-22BC552D2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995" y="3991216"/>
                <a:ext cx="3265488" cy="2333625"/>
              </a:xfrm>
              <a:custGeom>
                <a:avLst/>
                <a:gdLst>
                  <a:gd name="T0" fmla="*/ 280 w 290"/>
                  <a:gd name="T1" fmla="*/ 2 h 207"/>
                  <a:gd name="T2" fmla="*/ 110 w 290"/>
                  <a:gd name="T3" fmla="*/ 47 h 207"/>
                  <a:gd name="T4" fmla="*/ 107 w 290"/>
                  <a:gd name="T5" fmla="*/ 59 h 207"/>
                  <a:gd name="T6" fmla="*/ 123 w 290"/>
                  <a:gd name="T7" fmla="*/ 75 h 207"/>
                  <a:gd name="T8" fmla="*/ 123 w 290"/>
                  <a:gd name="T9" fmla="*/ 84 h 207"/>
                  <a:gd name="T10" fmla="*/ 0 w 290"/>
                  <a:gd name="T11" fmla="*/ 207 h 207"/>
                  <a:gd name="T12" fmla="*/ 88 w 290"/>
                  <a:gd name="T13" fmla="*/ 207 h 207"/>
                  <a:gd name="T14" fmla="*/ 167 w 290"/>
                  <a:gd name="T15" fmla="*/ 207 h 207"/>
                  <a:gd name="T16" fmla="*/ 206 w 290"/>
                  <a:gd name="T17" fmla="*/ 168 h 207"/>
                  <a:gd name="T18" fmla="*/ 216 w 290"/>
                  <a:gd name="T19" fmla="*/ 168 h 207"/>
                  <a:gd name="T20" fmla="*/ 232 w 290"/>
                  <a:gd name="T21" fmla="*/ 184 h 207"/>
                  <a:gd name="T22" fmla="*/ 243 w 290"/>
                  <a:gd name="T23" fmla="*/ 180 h 207"/>
                  <a:gd name="T24" fmla="*/ 289 w 290"/>
                  <a:gd name="T25" fmla="*/ 10 h 207"/>
                  <a:gd name="T26" fmla="*/ 280 w 290"/>
                  <a:gd name="T27" fmla="*/ 2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7">
                    <a:moveTo>
                      <a:pt x="280" y="2"/>
                    </a:moveTo>
                    <a:cubicBezTo>
                      <a:pt x="110" y="47"/>
                      <a:pt x="110" y="47"/>
                      <a:pt x="110" y="47"/>
                    </a:cubicBezTo>
                    <a:cubicBezTo>
                      <a:pt x="105" y="49"/>
                      <a:pt x="103" y="55"/>
                      <a:pt x="107" y="59"/>
                    </a:cubicBezTo>
                    <a:cubicBezTo>
                      <a:pt x="123" y="75"/>
                      <a:pt x="123" y="75"/>
                      <a:pt x="123" y="75"/>
                    </a:cubicBezTo>
                    <a:cubicBezTo>
                      <a:pt x="126" y="77"/>
                      <a:pt x="126" y="82"/>
                      <a:pt x="123" y="84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88" y="207"/>
                      <a:pt x="88" y="207"/>
                      <a:pt x="88" y="207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9" y="165"/>
                      <a:pt x="213" y="165"/>
                      <a:pt x="216" y="168"/>
                    </a:cubicBezTo>
                    <a:cubicBezTo>
                      <a:pt x="232" y="184"/>
                      <a:pt x="232" y="184"/>
                      <a:pt x="232" y="184"/>
                    </a:cubicBezTo>
                    <a:cubicBezTo>
                      <a:pt x="235" y="187"/>
                      <a:pt x="242" y="186"/>
                      <a:pt x="243" y="180"/>
                    </a:cubicBezTo>
                    <a:cubicBezTo>
                      <a:pt x="289" y="10"/>
                      <a:pt x="289" y="10"/>
                      <a:pt x="289" y="10"/>
                    </a:cubicBezTo>
                    <a:cubicBezTo>
                      <a:pt x="290" y="5"/>
                      <a:pt x="286" y="0"/>
                      <a:pt x="280" y="2"/>
                    </a:cubicBezTo>
                  </a:path>
                </a:pathLst>
              </a:custGeom>
              <a:solidFill>
                <a:schemeClr val="accent4"/>
              </a:solidFill>
              <a:ln w="381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1E0FFB4C-DE4E-4BF3-A762-301AEC13A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4770" y="3991216"/>
                <a:ext cx="3265488" cy="2333625"/>
              </a:xfrm>
              <a:custGeom>
                <a:avLst/>
                <a:gdLst>
                  <a:gd name="T0" fmla="*/ 281 w 290"/>
                  <a:gd name="T1" fmla="*/ 2 h 207"/>
                  <a:gd name="T2" fmla="*/ 110 w 290"/>
                  <a:gd name="T3" fmla="*/ 47 h 207"/>
                  <a:gd name="T4" fmla="*/ 107 w 290"/>
                  <a:gd name="T5" fmla="*/ 59 h 207"/>
                  <a:gd name="T6" fmla="*/ 123 w 290"/>
                  <a:gd name="T7" fmla="*/ 75 h 207"/>
                  <a:gd name="T8" fmla="*/ 123 w 290"/>
                  <a:gd name="T9" fmla="*/ 84 h 207"/>
                  <a:gd name="T10" fmla="*/ 0 w 290"/>
                  <a:gd name="T11" fmla="*/ 207 h 207"/>
                  <a:gd name="T12" fmla="*/ 83 w 290"/>
                  <a:gd name="T13" fmla="*/ 207 h 207"/>
                  <a:gd name="T14" fmla="*/ 167 w 290"/>
                  <a:gd name="T15" fmla="*/ 207 h 207"/>
                  <a:gd name="T16" fmla="*/ 206 w 290"/>
                  <a:gd name="T17" fmla="*/ 168 h 207"/>
                  <a:gd name="T18" fmla="*/ 216 w 290"/>
                  <a:gd name="T19" fmla="*/ 168 h 207"/>
                  <a:gd name="T20" fmla="*/ 232 w 290"/>
                  <a:gd name="T21" fmla="*/ 184 h 207"/>
                  <a:gd name="T22" fmla="*/ 243 w 290"/>
                  <a:gd name="T23" fmla="*/ 180 h 207"/>
                  <a:gd name="T24" fmla="*/ 289 w 290"/>
                  <a:gd name="T25" fmla="*/ 10 h 207"/>
                  <a:gd name="T26" fmla="*/ 281 w 290"/>
                  <a:gd name="T27" fmla="*/ 2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7">
                    <a:moveTo>
                      <a:pt x="281" y="2"/>
                    </a:moveTo>
                    <a:cubicBezTo>
                      <a:pt x="110" y="47"/>
                      <a:pt x="110" y="47"/>
                      <a:pt x="110" y="47"/>
                    </a:cubicBezTo>
                    <a:cubicBezTo>
                      <a:pt x="105" y="49"/>
                      <a:pt x="103" y="55"/>
                      <a:pt x="107" y="59"/>
                    </a:cubicBezTo>
                    <a:cubicBezTo>
                      <a:pt x="123" y="75"/>
                      <a:pt x="123" y="75"/>
                      <a:pt x="123" y="75"/>
                    </a:cubicBezTo>
                    <a:cubicBezTo>
                      <a:pt x="126" y="77"/>
                      <a:pt x="126" y="82"/>
                      <a:pt x="123" y="84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83" y="207"/>
                      <a:pt x="83" y="207"/>
                      <a:pt x="83" y="207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9" y="165"/>
                      <a:pt x="213" y="165"/>
                      <a:pt x="216" y="168"/>
                    </a:cubicBezTo>
                    <a:cubicBezTo>
                      <a:pt x="232" y="184"/>
                      <a:pt x="232" y="184"/>
                      <a:pt x="232" y="184"/>
                    </a:cubicBezTo>
                    <a:cubicBezTo>
                      <a:pt x="236" y="187"/>
                      <a:pt x="242" y="186"/>
                      <a:pt x="243" y="180"/>
                    </a:cubicBezTo>
                    <a:cubicBezTo>
                      <a:pt x="289" y="10"/>
                      <a:pt x="289" y="10"/>
                      <a:pt x="289" y="10"/>
                    </a:cubicBezTo>
                    <a:cubicBezTo>
                      <a:pt x="290" y="5"/>
                      <a:pt x="286" y="0"/>
                      <a:pt x="281" y="2"/>
                    </a:cubicBezTo>
                  </a:path>
                </a:pathLst>
              </a:custGeom>
              <a:solidFill>
                <a:schemeClr val="accent1"/>
              </a:solidFill>
              <a:ln w="381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69D6BCB-60F5-4F68-8EB8-89C8B85098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38973" y="1716444"/>
            <a:ext cx="3657600" cy="54864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709A5865-03A8-44E3-A1E2-9854A87AA4B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38973" y="2281786"/>
            <a:ext cx="3657600" cy="3684588"/>
          </a:xfrm>
        </p:spPr>
        <p:txBody>
          <a:bodyPr t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009021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45D971-11C6-401F-999E-997CAAEBC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01340" y="2032095"/>
            <a:ext cx="5989320" cy="3273552"/>
          </a:xfrm>
          <a:prstGeom prst="rect">
            <a:avLst/>
          </a:prstGeom>
          <a:solidFill>
            <a:srgbClr val="002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63BBD-50A6-493E-9052-2ECC815D8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923" y="2035273"/>
            <a:ext cx="5989320" cy="3270374"/>
          </a:xfrm>
          <a:noFill/>
        </p:spPr>
        <p:txBody>
          <a:bodyPr lIns="182880" tIns="182880" rIns="182880" bIns="18288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92174-1F8B-4043-9B85-E66FA4DE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8AA37-9899-450C-B15A-06F5A39B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01/02/24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B465B-1794-453C-A18F-D9256633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DOI.GOV/IBC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1301B-C37B-4858-A48B-7D78FA41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A128-553A-4753-8671-C75E35D7DB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A705D4-C1B1-47F2-8397-E9F1BA8EA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90243" y="2035273"/>
            <a:ext cx="3100233" cy="3266248"/>
          </a:xfrm>
          <a:prstGeom prst="rect">
            <a:avLst/>
          </a:prstGeom>
          <a:solidFill>
            <a:srgbClr val="EB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Josefin Sans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81FC94-AA83-4527-9616-7916D916B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2035273"/>
            <a:ext cx="3100233" cy="3266248"/>
          </a:xfrm>
          <a:prstGeom prst="rect">
            <a:avLst/>
          </a:prstGeom>
          <a:solidFill>
            <a:srgbClr val="EB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200991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69DC9F-FDAC-4453-ACF5-50AC93A2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8" b="33188"/>
          <a:stretch/>
        </p:blipFill>
        <p:spPr>
          <a:xfrm>
            <a:off x="0" y="4323724"/>
            <a:ext cx="12192000" cy="25342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92174-1F8B-4043-9B85-E66FA4DE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8AA37-9899-450C-B15A-06F5A39B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updated 01/02/24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B465B-1794-453C-A18F-D9256633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DOI.GOV/IBC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1301B-C37B-4858-A48B-7D78FA41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B5A128-553A-4753-8671-C75E35D7D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ECFDEB-078F-40CA-BFF0-7DE9225E3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060" y="1716444"/>
            <a:ext cx="3657600" cy="54864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E6B45B4-D731-4E00-8422-85D866C07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060" y="2281786"/>
            <a:ext cx="3657600" cy="3684588"/>
          </a:xfrm>
        </p:spPr>
        <p:txBody>
          <a:bodyPr t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E6467F4-77F6-4630-9A4B-EB2842181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7200" y="1716444"/>
            <a:ext cx="3657600" cy="54864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7D87B8D-B991-44C9-A792-D6A8D45B2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7200" y="2281786"/>
            <a:ext cx="3657600" cy="3684588"/>
          </a:xfrm>
        </p:spPr>
        <p:txBody>
          <a:bodyPr t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4DAD74F-1B27-4FDC-907A-B58BCE200C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38973" y="1716444"/>
            <a:ext cx="3657600" cy="54864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D1314D5-97DB-4F60-B9AC-37306C40E2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38973" y="2281786"/>
            <a:ext cx="3657600" cy="3684588"/>
          </a:xfrm>
        </p:spPr>
        <p:txBody>
          <a:bodyPr t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IBC logo">
            <a:extLst>
              <a:ext uri="{FF2B5EF4-FFF2-40B4-BE49-F238E27FC236}">
                <a16:creationId xmlns:a16="http://schemas.microsoft.com/office/drawing/2014/main" id="{2166DDFB-D6C1-46F2-B88E-D92FBDE9B8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261572"/>
            <a:ext cx="438912" cy="45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7025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C42484-B35E-4270-9D76-12BC94F5C2A7}"/>
              </a:ext>
            </a:extLst>
          </p:cNvPr>
          <p:cNvSpPr/>
          <p:nvPr userDrawn="1"/>
        </p:nvSpPr>
        <p:spPr>
          <a:xfrm>
            <a:off x="1524" y="1957581"/>
            <a:ext cx="12188952" cy="35478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Josefin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92174-1F8B-4043-9B85-E66FA4DE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8AA37-9899-450C-B15A-06F5A39B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updated 01/02/24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B465B-1794-453C-A18F-D9256633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DOI.GOV/IBC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1301B-C37B-4858-A48B-7D78FA41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B4B5A128-553A-4753-8671-C75E35D7D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ECFDEB-078F-40CA-BFF0-7DE9225E3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3260" y="2342085"/>
            <a:ext cx="2743200" cy="2743200"/>
          </a:xfrm>
          <a:prstGeom prst="ellipse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E6467F4-77F6-4630-9A4B-EB2842181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4400" y="2342085"/>
            <a:ext cx="2743200" cy="2743200"/>
          </a:xfrm>
          <a:prstGeom prst="ellipse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4DAD74F-1B27-4FDC-907A-B58BCE200C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6173" y="2342085"/>
            <a:ext cx="2743200" cy="2743200"/>
          </a:xfrm>
          <a:prstGeom prst="ellipse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95890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611291-25C2-4E34-885D-BB508E10DFF7}"/>
              </a:ext>
            </a:extLst>
          </p:cNvPr>
          <p:cNvSpPr txBox="1"/>
          <p:nvPr userDrawn="1"/>
        </p:nvSpPr>
        <p:spPr>
          <a:xfrm>
            <a:off x="7474226" y="91440"/>
            <a:ext cx="4717774" cy="6766560"/>
          </a:xfrm>
          <a:prstGeom prst="rect">
            <a:avLst/>
          </a:prstGeom>
          <a:solidFill>
            <a:schemeClr val="bg2">
              <a:lumMod val="90000"/>
              <a:alpha val="65000"/>
            </a:schemeClr>
          </a:solidFill>
        </p:spPr>
        <p:txBody>
          <a:bodyPr wrap="square" lIns="914400" tIns="274320" rIns="914400" bIns="182880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92174-1F8B-4043-9B85-E66FA4DED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77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63BBD-50A6-493E-9052-2ECC815D8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8AA37-9899-450C-B15A-06F5A39B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01/02/24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B465B-1794-453C-A18F-D9256633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DOI.GOV/IBC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1301B-C37B-4858-A48B-7D78FA41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A128-553A-4753-8671-C75E35D7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8056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14BB23-C5B3-42AB-93FC-454708E153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7FEBF-7E15-4A8A-A76A-8BBA6252722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AC29C-DEB0-4430-836D-E15213B32A00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updated 01/02/24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FDF09-78D9-4D3D-AEED-946B80841B1D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Franklin Gothic Book" panose="020B0503020102020204" pitchFamily="34" charset="0"/>
              </a:rPr>
              <a:t>DOI.GOV/IBC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992E7-A9E9-4CB1-980B-9DDD9BC4777E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0525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5A128-553A-4753-8671-C75E35D7DB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8ACAC6-9CF7-4446-848D-8DE80725B3A9}"/>
              </a:ext>
            </a:extLst>
          </p:cNvPr>
          <p:cNvSpPr/>
          <p:nvPr userDrawn="1"/>
        </p:nvSpPr>
        <p:spPr>
          <a:xfrm>
            <a:off x="1524" y="0"/>
            <a:ext cx="12188952" cy="91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BC logo">
            <a:extLst>
              <a:ext uri="{FF2B5EF4-FFF2-40B4-BE49-F238E27FC236}">
                <a16:creationId xmlns:a16="http://schemas.microsoft.com/office/drawing/2014/main" id="{D6ADD5A8-F864-4EC9-9E88-4B9F9281050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264275"/>
            <a:ext cx="43723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0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2" r:id="rId7"/>
    <p:sldLayoutId id="2147483664" r:id="rId8"/>
    <p:sldLayoutId id="2147483663" r:id="rId9"/>
    <p:sldLayoutId id="2147483654" r:id="rId10"/>
    <p:sldLayoutId id="2147483655" r:id="rId11"/>
  </p:sldLayoutIdLst>
  <p:transition spd="slow">
    <p:cover/>
  </p:transition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m.gov/policy-data-oversight/assessment-and-selection/examples/accomplishment-record-exampl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bc.doi.gov/HRD/hiring-assessments" TargetMode="External"/><Relationship Id="rId2" Type="http://schemas.openxmlformats.org/officeDocument/2006/relationships/hyperlink" Target="https://www.doi.gov/pmb/hr/assessm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pm.gov/policy-data-oversight/assessment-and-selection/examples/accomplishment-record-example.pdf" TargetMode="External"/><Relationship Id="rId4" Type="http://schemas.openxmlformats.org/officeDocument/2006/relationships/hyperlink" Target="https://www.opm.gov/policy-data-oversight/assessment-and-selection/other-assessment-methods/accomplishment-record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EE2C95-A91F-4F5F-A0FF-63BBB3592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Franklin Gothic Book" panose="020B0503020102020204" pitchFamily="34" charset="0"/>
              </a:rPr>
              <a:t>DOI.GOV/IBC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6D89F3-0EF8-4B69-B3D5-419423014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Written Assessment</a:t>
            </a:r>
            <a:br>
              <a:rPr lang="en-US" dirty="0"/>
            </a:br>
            <a:r>
              <a:rPr lang="en-US" sz="2400" dirty="0"/>
              <a:t>Also known as Accomplishment Record</a:t>
            </a:r>
            <a:br>
              <a:rPr lang="en-US" sz="2400" dirty="0"/>
            </a:br>
            <a:r>
              <a:rPr lang="en-US" sz="1800" dirty="0"/>
              <a:t>Training for HM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1153F-4FBB-41E0-904B-8287E0D3E1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Multi-Hurdle Assessment that Meets the Requirements Outlined in E.O. 13932​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8498D-1192-10BE-0404-6618EF0F917F}"/>
              </a:ext>
            </a:extLst>
          </p:cNvPr>
          <p:cNvSpPr txBox="1"/>
          <p:nvPr/>
        </p:nvSpPr>
        <p:spPr>
          <a:xfrm>
            <a:off x="448176" y="6309139"/>
            <a:ext cx="21145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Updated 01/02/24</a:t>
            </a:r>
          </a:p>
        </p:txBody>
      </p:sp>
    </p:spTree>
    <p:extLst>
      <p:ext uri="{BB962C8B-B14F-4D97-AF65-F5344CB8AC3E}">
        <p14:creationId xmlns:p14="http://schemas.microsoft.com/office/powerpoint/2010/main" val="104015384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44D02-0743-4609-B0BB-06606A4D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effectLst/>
                <a:latin typeface="Trebuchet MS" panose="020B0603020202020204" pitchFamily="34" charset="0"/>
              </a:rPr>
              <a:t>Part I – Overview of Written Assessment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CADDA-48DF-4773-95BC-71C941D2A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Written Assessment belongs to a class of assessments referred to as “Accomplishment Records”.</a:t>
            </a:r>
          </a:p>
          <a:p>
            <a:r>
              <a:rPr lang="en-US" dirty="0"/>
              <a:t>The Written Assessment is a procedure used to collect information about applicants' training, education, experience, and past achievements related to critical job competencies.</a:t>
            </a:r>
            <a:endParaRPr lang="en-US" sz="1050" dirty="0"/>
          </a:p>
          <a:p>
            <a:r>
              <a:rPr lang="en-US" dirty="0"/>
              <a:t>Applicants who meet the pre-determined cut-off score based on the traditional occupational questionnaire and eligibility requirements are asked to submit information on personal accomplishments to best illustrate their proficiency on critical job competencies. </a:t>
            </a:r>
            <a:endParaRPr lang="en-US" sz="1050" dirty="0"/>
          </a:p>
          <a:p>
            <a:r>
              <a:rPr lang="en-US" dirty="0"/>
              <a:t>The Written Assessment is based on the behavioral consistency principle, </a:t>
            </a:r>
            <a:r>
              <a:rPr lang="en-US" i="1" dirty="0"/>
              <a:t>that past behavior is the best predictor of future behavior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3B9A7-330F-4365-8612-663E4A15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DOI.GOV/IBC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EB2ED10-2312-E9F1-80D4-189D8E86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01/02/24</a:t>
            </a:r>
          </a:p>
        </p:txBody>
      </p:sp>
    </p:spTree>
    <p:extLst>
      <p:ext uri="{BB962C8B-B14F-4D97-AF65-F5344CB8AC3E}">
        <p14:creationId xmlns:p14="http://schemas.microsoft.com/office/powerpoint/2010/main" val="79773101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A713-1905-4DE1-A220-9D830763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Trebuchet MS" panose="020B0603020202020204" pitchFamily="34" charset="0"/>
              </a:rPr>
              <a:t>Part I - Overview Continued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CAB14-EAE2-4E16-8819-E7026A57B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Written Assessment responses are evaluated by the HR Specialist using competency-based benchmarks created for the vacant position.</a:t>
            </a:r>
          </a:p>
          <a:p>
            <a:r>
              <a:rPr lang="en-US" dirty="0"/>
              <a:t>The competency-based benchmarks provide specific behavioral examples for each proficiency level. Scoring is based on the degree to which the written responses reflect the benchmark levels of proficiency. </a:t>
            </a:r>
          </a:p>
          <a:p>
            <a:r>
              <a:rPr lang="en-US" dirty="0"/>
              <a:t>This assessment must be:  </a:t>
            </a:r>
          </a:p>
          <a:p>
            <a:pPr lvl="1"/>
            <a:r>
              <a:rPr lang="en-US" dirty="0"/>
              <a:t>Supported by the Job Analysis </a:t>
            </a:r>
          </a:p>
          <a:p>
            <a:pPr lvl="1"/>
            <a:r>
              <a:rPr lang="en-US" dirty="0"/>
              <a:t>Linked to one more critical job competencies </a:t>
            </a:r>
          </a:p>
          <a:p>
            <a:pPr lvl="1"/>
            <a:r>
              <a:rPr lang="en-US" dirty="0"/>
              <a:t>Included in the vacancy announcement </a:t>
            </a:r>
          </a:p>
          <a:p>
            <a:pPr lvl="1"/>
            <a:r>
              <a:rPr lang="en-US" dirty="0"/>
              <a:t>Based on standard reviewing and scoring procedures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63B68-D10B-4ADE-A69F-2D9CD7883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DOI.GOV/IBC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7A2C64-9F72-9465-C300-D3CC3E15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01/02/24</a:t>
            </a:r>
          </a:p>
        </p:txBody>
      </p:sp>
    </p:spTree>
    <p:extLst>
      <p:ext uri="{BB962C8B-B14F-4D97-AF65-F5344CB8AC3E}">
        <p14:creationId xmlns:p14="http://schemas.microsoft.com/office/powerpoint/2010/main" val="410839128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A906-A4E3-4A35-AAE6-7758EE3E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>
                <a:effectLst/>
                <a:latin typeface="Trebuchet MS" panose="020B0603020202020204" pitchFamily="34" charset="0"/>
              </a:rPr>
              <a:t>Part I - Overview Continued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C1924-6EB1-4B2B-95DC-0B8C2CD26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Recommended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 use with smaller applicant pools.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Once rating criteria is established, can be easily administered and reused without time impact to the Hiring Manager.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Available for series not covered under USA Hire or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as an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alternative to USA Hire.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May impact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T2H depending on size of applicant pool.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be used for all types of positions (entry level to technical).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75% of score is based on Written Assessment/25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% 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Self Report Questionnaire.</a:t>
            </a:r>
            <a:endParaRPr lang="en-US" sz="28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F92C6-04FD-487F-AE7F-D4D4A250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DOI.GOV/IBC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76A2F77-B4E8-B109-DD84-E7B26C19A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01/02/24</a:t>
            </a:r>
          </a:p>
        </p:txBody>
      </p:sp>
    </p:spTree>
    <p:extLst>
      <p:ext uri="{BB962C8B-B14F-4D97-AF65-F5344CB8AC3E}">
        <p14:creationId xmlns:p14="http://schemas.microsoft.com/office/powerpoint/2010/main" val="373498435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C734-2B25-4561-A07D-2AE788C0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Written Assessment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3D604-9356-4A88-B007-A9E96E16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DOI.GOV/IBC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87A97E-303B-4F43-A89E-15F72BF8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074"/>
            <a:ext cx="10515600" cy="473727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A Program Analyst position identifies Analytical Reasoning as a critical competency.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- Analytical Reasoning is defined as… 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500" dirty="0"/>
              <a:t>Describe </a:t>
            </a:r>
            <a:r>
              <a:rPr lang="en-US" sz="2500" b="1" dirty="0"/>
              <a:t>one specific instance </a:t>
            </a:r>
            <a:r>
              <a:rPr lang="en-US" sz="2500" dirty="0"/>
              <a:t>from your training and/or experience in which you demonstrated experience in Analytical Reasoning. In your response, please follow these important guidelines as you write your accomplishment: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050" dirty="0"/>
          </a:p>
          <a:p>
            <a:pPr lvl="2">
              <a:spcBef>
                <a:spcPts val="0"/>
              </a:spcBef>
            </a:pPr>
            <a:r>
              <a:rPr lang="en-US" sz="2200" dirty="0"/>
              <a:t>Describe the </a:t>
            </a:r>
            <a:r>
              <a:rPr lang="en-US" sz="2200" b="1" dirty="0"/>
              <a:t>situation</a:t>
            </a:r>
            <a:r>
              <a:rPr lang="en-US" sz="2200" dirty="0"/>
              <a:t> -- i.e., the challenge faced, the problem to be solved... 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Describe the specific </a:t>
            </a:r>
            <a:r>
              <a:rPr lang="en-US" sz="2200" b="1" dirty="0"/>
              <a:t>actions</a:t>
            </a:r>
            <a:r>
              <a:rPr lang="en-US" sz="2200" dirty="0"/>
              <a:t> you took… 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State the </a:t>
            </a:r>
            <a:r>
              <a:rPr lang="en-US" sz="2200" b="1" dirty="0"/>
              <a:t>outcome</a:t>
            </a:r>
            <a:r>
              <a:rPr lang="en-US" sz="2200" dirty="0"/>
              <a:t>, results, or long-term impact of your accomplishment… 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dirty="0"/>
          </a:p>
          <a:p>
            <a:pPr marL="0" indent="0">
              <a:spcBef>
                <a:spcPts val="0"/>
              </a:spcBef>
              <a:buNone/>
            </a:pPr>
            <a:endParaRPr lang="en-US" sz="105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Provide the name and a telephone number or email address or other method of contacting someone who can verify this information.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Provide dates from the resume that this experience/training was obtained.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sz="800" dirty="0"/>
              <a:t>Reference: </a:t>
            </a:r>
            <a:r>
              <a:rPr lang="en-US" sz="800" dirty="0">
                <a:hlinkClick r:id="rId2"/>
              </a:rPr>
              <a:t>https://www.opm.gov/policy-data-oversight/assessment-and-selection/examples/accomplishment-record-example.pdf</a:t>
            </a:r>
            <a:endParaRPr lang="en-US" sz="8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B3F2E-E985-5799-A917-7DDEFECD4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01/02/24</a:t>
            </a:r>
          </a:p>
        </p:txBody>
      </p:sp>
    </p:spTree>
    <p:extLst>
      <p:ext uri="{BB962C8B-B14F-4D97-AF65-F5344CB8AC3E}">
        <p14:creationId xmlns:p14="http://schemas.microsoft.com/office/powerpoint/2010/main" val="270775671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130D1-6EE7-4115-B6FA-26CC342B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>
                <a:effectLst/>
                <a:latin typeface="Trebuchet MS" panose="020B0603020202020204" pitchFamily="34" charset="0"/>
              </a:rPr>
              <a:t>Role of Hiring Manager/SME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3B6BC-8221-410B-AAC0-D525CB5DF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Consult with HR Specialist to determine assessment strategy for their recruitment.</a:t>
            </a:r>
          </a:p>
          <a:p>
            <a:r>
              <a:rPr lang="en-US" dirty="0"/>
              <a:t>Determine which competencies should be assessed using the accomplishment record process. Recommend no more than two competencies be assessed.</a:t>
            </a:r>
          </a:p>
          <a:p>
            <a:r>
              <a:rPr lang="en-US" dirty="0"/>
              <a:t>Provide input and specific examples for the competency-based benchmarks (scoring criteria) on the Matrix </a:t>
            </a:r>
          </a:p>
          <a:p>
            <a:pPr lvl="1"/>
            <a:r>
              <a:rPr lang="en-US" dirty="0"/>
              <a:t>This is used to assess and score the Written Assessments. </a:t>
            </a:r>
          </a:p>
          <a:p>
            <a:pPr lvl="1"/>
            <a:r>
              <a:rPr lang="en-US" dirty="0"/>
              <a:t>This is required to be submitted as part of the complete recruitment package.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1B505-C512-485B-9B3E-45718F9C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DOI.GOV/IBC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93C98BB-372B-812F-CA6E-370BDCD7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01/02/24</a:t>
            </a:r>
          </a:p>
        </p:txBody>
      </p:sp>
    </p:spTree>
    <p:extLst>
      <p:ext uri="{BB962C8B-B14F-4D97-AF65-F5344CB8AC3E}">
        <p14:creationId xmlns:p14="http://schemas.microsoft.com/office/powerpoint/2010/main" val="310689348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1B10-A9F6-441C-A806-C12F635A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>
                <a:effectLst/>
                <a:latin typeface="Trebuchet MS" panose="020B0603020202020204" pitchFamily="34" charset="0"/>
              </a:rPr>
              <a:t>Role of HR Specialist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979A-81D5-4412-9AE0-BF18729B9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Advise hiring managers on the appropriate use of assessments.</a:t>
            </a:r>
          </a:p>
          <a:p>
            <a:r>
              <a:rPr lang="en-US" dirty="0"/>
              <a:t>Review and advise hiring managers or SME’s in the development of competency-based benchmarks (scoring criteria).</a:t>
            </a:r>
          </a:p>
          <a:p>
            <a:pPr lvl="1"/>
            <a:r>
              <a:rPr lang="en-US" dirty="0"/>
              <a:t>Ensure a complete Matrix prior to complete package.</a:t>
            </a:r>
          </a:p>
          <a:p>
            <a:r>
              <a:rPr lang="en-US" dirty="0"/>
              <a:t>Assess and score the Written Assessment Responses.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875AD-47AD-4EB9-94A3-E2FC0CE1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DOI.GOV/IBC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D93C9B-585E-C491-83DC-36621006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01/02/24</a:t>
            </a:r>
          </a:p>
        </p:txBody>
      </p:sp>
    </p:spTree>
    <p:extLst>
      <p:ext uri="{BB962C8B-B14F-4D97-AF65-F5344CB8AC3E}">
        <p14:creationId xmlns:p14="http://schemas.microsoft.com/office/powerpoint/2010/main" val="216147065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81F84-D27A-4EB9-BB63-5B62A49C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Trebuchet MS" panose="020B0603020202020204" pitchFamily="34" charset="0"/>
              </a:rPr>
              <a:t>Post Closing Date of JOA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B0413-ED54-4356-91F3-258F54BBB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Once the JOA closes, applicants who meet the pre-determined cut-off score on the traditional assessment questionnaire, will be asked to provide Written Responses. </a:t>
            </a:r>
          </a:p>
          <a:p>
            <a:r>
              <a:rPr lang="en-US" dirty="0"/>
              <a:t>Applicants will be provided with a due date to submit responses (typically 48 hours).</a:t>
            </a:r>
          </a:p>
          <a:p>
            <a:r>
              <a:rPr lang="en-US" dirty="0"/>
              <a:t>HR Specialist will review and assess against the rating criteria identified in the Matrix.</a:t>
            </a:r>
          </a:p>
          <a:p>
            <a:pPr lvl="1"/>
            <a:r>
              <a:rPr lang="en-US" dirty="0"/>
              <a:t>Individual scores will not be shared with HM to ensure the validity of the assessment.</a:t>
            </a:r>
          </a:p>
          <a:p>
            <a:pPr lvl="1"/>
            <a:r>
              <a:rPr lang="en-US" dirty="0"/>
              <a:t>Written responses maybe shared with HM as part of the </a:t>
            </a:r>
            <a:r>
              <a:rPr lang="en-US"/>
              <a:t>application package.</a:t>
            </a:r>
            <a:endParaRPr lang="en-US" dirty="0"/>
          </a:p>
          <a:p>
            <a:r>
              <a:rPr lang="en-US" dirty="0"/>
              <a:t>HR Specialist issues certificates to hiring manger.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3B9C8-03D1-4E50-988B-BDCF110B1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DOI.GOV/IBC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253C69E-9D57-26E6-CD32-D154E5F6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01/02/24</a:t>
            </a:r>
          </a:p>
        </p:txBody>
      </p:sp>
    </p:spTree>
    <p:extLst>
      <p:ext uri="{BB962C8B-B14F-4D97-AF65-F5344CB8AC3E}">
        <p14:creationId xmlns:p14="http://schemas.microsoft.com/office/powerpoint/2010/main" val="37354985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790E6-B2EA-42CD-B2A4-D5DC1BC4A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>
                <a:effectLst/>
                <a:latin typeface="Trebuchet MS" panose="020B0603020202020204" pitchFamily="34" charset="0"/>
              </a:rPr>
              <a:t>Resources &amp; References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44D83-A3AC-4E6E-BF1D-CC684AB93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DOI Assessment Practices Guide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hlinkClick r:id="rId2"/>
              </a:rPr>
              <a:t>https://www.doi.gov/pmb/hr/assessment</a:t>
            </a:r>
            <a:endParaRPr lang="en-US" sz="2000"/>
          </a:p>
          <a:p>
            <a:endParaRPr lang="en-US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IBC Hiring Assessments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hlinkClick r:id="rId3"/>
              </a:rPr>
              <a:t>https://ibc.doi.gov/HRD/hiring-assessments</a:t>
            </a:r>
            <a:endParaRPr lang="en-US" sz="2000"/>
          </a:p>
          <a:p>
            <a:endParaRPr lang="en-US" sz="2000">
              <a:hlinkClick r:id="rId4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/>
              <a:t>OPM Information on Accomplishment Records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>
                <a:hlinkClick r:id="rId4"/>
              </a:rPr>
              <a:t>https://www.opm.gov/policy-data-oversight/assessment-and-selection/other-assessment-methods/accomplishment-records/</a:t>
            </a:r>
            <a:endParaRPr lang="en-US" sz="2000"/>
          </a:p>
          <a:p>
            <a:endParaRPr lang="en-US" sz="2000">
              <a:hlinkClick r:id="rId5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/>
              <a:t>OPM Accomplishment Record Example</a:t>
            </a:r>
            <a:endParaRPr lang="en-US" sz="3000">
              <a:hlinkClick r:id="rId5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>
                <a:hlinkClick r:id="rId5"/>
              </a:rPr>
              <a:t>https://www.opm.gov/policy-data-oversight/assessment-and-selection/examples/accomplishment-record-example.pdf</a:t>
            </a:r>
            <a:endParaRPr lang="en-US" sz="2000"/>
          </a:p>
          <a:p>
            <a:pPr marL="0" indent="0"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D3535-975D-4AE0-9CF2-6299A137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DOI.GOV/IBC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6B9427-49AA-EDF7-885E-0743EA2A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01/02/24</a:t>
            </a:r>
          </a:p>
        </p:txBody>
      </p:sp>
    </p:spTree>
    <p:extLst>
      <p:ext uri="{BB962C8B-B14F-4D97-AF65-F5344CB8AC3E}">
        <p14:creationId xmlns:p14="http://schemas.microsoft.com/office/powerpoint/2010/main" val="39002559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2022 IBC">
      <a:dk1>
        <a:sysClr val="windowText" lastClr="000000"/>
      </a:dk1>
      <a:lt1>
        <a:sysClr val="window" lastClr="FFFFFF"/>
      </a:lt1>
      <a:dk2>
        <a:srgbClr val="002D5D"/>
      </a:dk2>
      <a:lt2>
        <a:srgbClr val="DFE3E5"/>
      </a:lt2>
      <a:accent1>
        <a:srgbClr val="00599A"/>
      </a:accent1>
      <a:accent2>
        <a:srgbClr val="1C7977"/>
      </a:accent2>
      <a:accent3>
        <a:srgbClr val="3A2B46"/>
      </a:accent3>
      <a:accent4>
        <a:srgbClr val="65757D"/>
      </a:accent4>
      <a:accent5>
        <a:srgbClr val="002D5D"/>
      </a:accent5>
      <a:accent6>
        <a:srgbClr val="A6A6A6"/>
      </a:accent6>
      <a:hlink>
        <a:srgbClr val="002D5D"/>
      </a:hlink>
      <a:folHlink>
        <a:srgbClr val="00599A"/>
      </a:folHlink>
    </a:clrScheme>
    <a:fontScheme name="IBC Presentation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BC-Presentation-Template-Blank.potx" id="{B47CFE50-3E21-4A49-A41E-37603FE71E7A}" vid="{24736EB3-CA63-463C-BDB3-6300CA36D4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F442B908913F438186375BAAFB855D" ma:contentTypeVersion="19" ma:contentTypeDescription="Create a new document." ma:contentTypeScope="" ma:versionID="b35c6c5067bf60435972b45b7f5a438b">
  <xsd:schema xmlns:xsd="http://www.w3.org/2001/XMLSchema" xmlns:xs="http://www.w3.org/2001/XMLSchema" xmlns:p="http://schemas.microsoft.com/office/2006/metadata/properties" xmlns:ns2="60f2543b-8b7f-44d9-9505-ad75c5a253cd" xmlns:ns3="0f0a3515-13e1-4062-a3fa-b94bfab44865" xmlns:ns4="31062a0d-ede8-4112-b4bb-00a9c1bc8e16" targetNamespace="http://schemas.microsoft.com/office/2006/metadata/properties" ma:root="true" ma:fieldsID="d51c820d470ebef07e5e6dc1e02cc2e9" ns2:_="" ns3:_="" ns4:_="">
    <xsd:import namespace="60f2543b-8b7f-44d9-9505-ad75c5a253cd"/>
    <xsd:import namespace="0f0a3515-13e1-4062-a3fa-b94bfab44865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2543b-8b7f-44d9-9505-ad75c5a253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3515-13e1-4062-a3fa-b94bfab44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ff4ff06-106a-4389-b157-9952dab7ae74}" ma:internalName="TaxCatchAll" ma:showField="CatchAllData" ma:web="0f0a3515-13e1-4062-a3fa-b94bfab448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062a0d-ede8-4112-b4bb-00a9c1bc8e16" xsi:nil="true"/>
    <lcf76f155ced4ddcb4097134ff3c332f xmlns="60f2543b-8b7f-44d9-9505-ad75c5a253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6E3B44-4232-4A16-8C76-6D0D1D8A75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52E533-F82F-465A-9984-2D0B7F4A4E94}"/>
</file>

<file path=customXml/itemProps3.xml><?xml version="1.0" encoding="utf-8"?>
<ds:datastoreItem xmlns:ds="http://schemas.openxmlformats.org/officeDocument/2006/customXml" ds:itemID="{8045B2FB-93D4-4303-BE93-B54EE3C0FFD9}">
  <ds:schemaRefs>
    <ds:schemaRef ds:uri="5a6e7b71-6add-43b0-b968-08860c0e1397"/>
    <ds:schemaRef ds:uri="776703c0-f160-4e19-a163-f7e5c99cd31e"/>
    <ds:schemaRef ds:uri="http://purl.org/dc/terms/"/>
    <ds:schemaRef ds:uri="http://schemas.microsoft.com/sharepoint/v3"/>
    <ds:schemaRef ds:uri="http://schemas.microsoft.com/office/2006/documentManagement/types"/>
    <ds:schemaRef ds:uri="31062a0d-ede8-4112-b4bb-00a9c1bc8e1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IBC-Blank-Presentation-Template</Template>
  <TotalTime>123</TotalTime>
  <Words>823</Words>
  <Application>Microsoft Office PowerPoint</Application>
  <PresentationFormat>Widescreen</PresentationFormat>
  <Paragraphs>91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Franklin Gothic Book</vt:lpstr>
      <vt:lpstr>Josefin Sans</vt:lpstr>
      <vt:lpstr>Open Sans</vt:lpstr>
      <vt:lpstr>Trebuchet MS</vt:lpstr>
      <vt:lpstr>Wingdings</vt:lpstr>
      <vt:lpstr>Office Theme</vt:lpstr>
      <vt:lpstr>Written Assessment Also known as Accomplishment Record Training for HM</vt:lpstr>
      <vt:lpstr>Part I – Overview of Written Assessment</vt:lpstr>
      <vt:lpstr>Part I - Overview Continued</vt:lpstr>
      <vt:lpstr>Part I - Overview Continued</vt:lpstr>
      <vt:lpstr>Written Assessment Example</vt:lpstr>
      <vt:lpstr>Role of Hiring Manager/SME</vt:lpstr>
      <vt:lpstr>Role of HR Specialist</vt:lpstr>
      <vt:lpstr>Post Closing Date of JOA</vt:lpstr>
      <vt:lpstr>Resources &amp;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Written Assessment Also known as Accomplishment Record</dc:title>
  <dc:creator>Romero, Jessica M</dc:creator>
  <cp:lastModifiedBy>Moore, Sarah A</cp:lastModifiedBy>
  <cp:revision>4</cp:revision>
  <dcterms:created xsi:type="dcterms:W3CDTF">2022-12-16T17:06:07Z</dcterms:created>
  <dcterms:modified xsi:type="dcterms:W3CDTF">2024-01-30T15:17:04Z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0x0101009EF442B908913F438186375BAAFB855D</vt:lpwstr>
  </property>
</Properties>
</file>