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48" r:id="rId2"/>
  </p:sldMasterIdLst>
  <p:notesMasterIdLst>
    <p:notesMasterId r:id="rId18"/>
  </p:notesMasterIdLst>
  <p:sldIdLst>
    <p:sldId id="257" r:id="rId3"/>
    <p:sldId id="266" r:id="rId4"/>
    <p:sldId id="261" r:id="rId5"/>
    <p:sldId id="260" r:id="rId6"/>
    <p:sldId id="279" r:id="rId7"/>
    <p:sldId id="274" r:id="rId8"/>
    <p:sldId id="275" r:id="rId9"/>
    <p:sldId id="276" r:id="rId10"/>
    <p:sldId id="277" r:id="rId11"/>
    <p:sldId id="278" r:id="rId12"/>
    <p:sldId id="264" r:id="rId13"/>
    <p:sldId id="268" r:id="rId14"/>
    <p:sldId id="269"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53B32-6EB6-336C-A52F-D768FC3DFF7F}" v="1" dt="2026-06-15T15:28:44.251"/>
    <p1510:client id="{4F3FF1CD-C508-40AB-A663-D68E93AFE852}" v="95" dt="2026-06-15T13:29:56.352"/>
    <p1510:client id="{58E79465-2566-AF27-6179-78394046F2B5}" v="432" dt="2026-06-16T12:26:56.266"/>
    <p1510:client id="{B7970847-92A9-4707-FE0C-A827AE450694}" v="16" dt="2026-06-15T13:44:18.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87C0D-2642-4CE9-8961-A8EDA6055943}"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D60EC-B30F-40EB-AEAD-BE016B806239}" type="slidenum">
              <a:rPr lang="en-US" smtClean="0"/>
              <a:t>‹#›</a:t>
            </a:fld>
            <a:endParaRPr lang="en-US"/>
          </a:p>
        </p:txBody>
      </p:sp>
    </p:spTree>
    <p:extLst>
      <p:ext uri="{BB962C8B-B14F-4D97-AF65-F5344CB8AC3E}">
        <p14:creationId xmlns:p14="http://schemas.microsoft.com/office/powerpoint/2010/main" val="337646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976b8a1c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3976b8a1c1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087EDE-2BE9-42C2-B3B6-1593C923839F}"/>
              </a:ext>
              <a:ext uri="{C183D7F6-B498-43B3-948B-1728B52AA6E4}">
                <adec:decorative xmlns:adec="http://schemas.microsoft.com/office/drawing/2017/decorative" val="1"/>
              </a:ext>
            </a:extLst>
          </p:cNvPr>
          <p:cNvGrpSpPr/>
          <p:nvPr/>
        </p:nvGrpSpPr>
        <p:grpSpPr>
          <a:xfrm>
            <a:off x="-29497" y="180978"/>
            <a:ext cx="12192000" cy="6677022"/>
            <a:chOff x="0" y="180978"/>
            <a:chExt cx="12192000" cy="6677022"/>
          </a:xfrm>
        </p:grpSpPr>
        <p:sp>
          <p:nvSpPr>
            <p:cNvPr id="2" name="Rectangle 1">
              <a:extLst>
                <a:ext uri="{FF2B5EF4-FFF2-40B4-BE49-F238E27FC236}">
                  <a16:creationId xmlns:a16="http://schemas.microsoft.com/office/drawing/2014/main" id="{2D9A6800-8E5E-430C-A389-DFDE70A85035}"/>
                </a:ext>
                <a:ext uri="{C183D7F6-B498-43B3-948B-1728B52AA6E4}">
                  <adec:decorative xmlns:adec="http://schemas.microsoft.com/office/drawing/2017/decorative" val="0"/>
                </a:ext>
              </a:extLst>
            </p:cNvPr>
            <p:cNvSpPr/>
            <p:nvPr/>
          </p:nvSpPr>
          <p:spPr>
            <a:xfrm>
              <a:off x="0" y="180978"/>
              <a:ext cx="12192000" cy="667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descr="DOI seal">
              <a:extLst>
                <a:ext uri="{FF2B5EF4-FFF2-40B4-BE49-F238E27FC236}">
                  <a16:creationId xmlns:a16="http://schemas.microsoft.com/office/drawing/2014/main" id="{77ED2790-B503-4126-9575-19494F9BC3F9}"/>
                </a:ext>
              </a:extLst>
            </p:cNvPr>
            <p:cNvGrpSpPr>
              <a:grpSpLocks noChangeAspect="1"/>
            </p:cNvGrpSpPr>
            <p:nvPr/>
          </p:nvGrpSpPr>
          <p:grpSpPr>
            <a:xfrm>
              <a:off x="5354572" y="265176"/>
              <a:ext cx="1482852" cy="1463039"/>
              <a:chOff x="9498955" y="217486"/>
              <a:chExt cx="1157900" cy="1142428"/>
            </a:xfrm>
          </p:grpSpPr>
          <p:sp>
            <p:nvSpPr>
              <p:cNvPr id="81" name="Oval 80">
                <a:extLst>
                  <a:ext uri="{FF2B5EF4-FFF2-40B4-BE49-F238E27FC236}">
                    <a16:creationId xmlns:a16="http://schemas.microsoft.com/office/drawing/2014/main" id="{309F3E50-82F4-4171-9A72-293986FEB3B5}"/>
                  </a:ext>
                  <a:ext uri="{C183D7F6-B498-43B3-948B-1728B52AA6E4}">
                    <adec:decorative xmlns:adec="http://schemas.microsoft.com/office/drawing/2017/decorative" val="1"/>
                  </a:ext>
                </a:extLst>
              </p:cNvPr>
              <p:cNvSpPr/>
              <p:nvPr/>
            </p:nvSpPr>
            <p:spPr>
              <a:xfrm>
                <a:off x="9542386" y="260499"/>
                <a:ext cx="1071027" cy="1071027"/>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U.S. Department of the Interior seal&#10;">
                <a:extLst>
                  <a:ext uri="{FF2B5EF4-FFF2-40B4-BE49-F238E27FC236}">
                    <a16:creationId xmlns:a16="http://schemas.microsoft.com/office/drawing/2014/main" id="{66F8AAEA-35FE-429C-A98B-6E922D296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8955" y="217486"/>
                <a:ext cx="1157900" cy="1142428"/>
              </a:xfrm>
              <a:prstGeom prst="rect">
                <a:avLst/>
              </a:prstGeom>
            </p:spPr>
          </p:pic>
        </p:grpSp>
        <p:pic>
          <p:nvPicPr>
            <p:cNvPr id="94" name="Picture 93" descr="IBC logo">
              <a:extLst>
                <a:ext uri="{FF2B5EF4-FFF2-40B4-BE49-F238E27FC236}">
                  <a16:creationId xmlns:a16="http://schemas.microsoft.com/office/drawing/2014/main" id="{36E66E47-6723-4396-BFC8-B4DC38BCD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865" y="4661091"/>
              <a:ext cx="1224270" cy="1280160"/>
            </a:xfrm>
            <a:prstGeom prst="rect">
              <a:avLst/>
            </a:prstGeom>
          </p:spPr>
        </p:pic>
      </p:grpSp>
      <p:sp>
        <p:nvSpPr>
          <p:cNvPr id="107" name="Rectangle 106">
            <a:extLst>
              <a:ext uri="{FF2B5EF4-FFF2-40B4-BE49-F238E27FC236}">
                <a16:creationId xmlns:a16="http://schemas.microsoft.com/office/drawing/2014/main" id="{9493C8BB-C432-402B-8D56-C76BF5089415}"/>
              </a:ext>
            </a:extLst>
          </p:cNvPr>
          <p:cNvSpPr/>
          <p:nvPr/>
        </p:nvSpPr>
        <p:spPr>
          <a:xfrm>
            <a:off x="9694710" y="0"/>
            <a:ext cx="2396198" cy="6857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0E640DBE-F0D7-4BCB-B3B9-42E6FB09DF50}"/>
              </a:ext>
            </a:extLst>
          </p:cNvPr>
          <p:cNvSpPr>
            <a:spLocks noGrp="1"/>
          </p:cNvSpPr>
          <p:nvPr>
            <p:ph type="ftr" sz="quarter" idx="3"/>
          </p:nvPr>
        </p:nvSpPr>
        <p:spPr>
          <a:xfrm>
            <a:off x="4954772" y="6080539"/>
            <a:ext cx="2282456" cy="457200"/>
          </a:xfrm>
          <a:prstGeom prst="rect">
            <a:avLst/>
          </a:prstGeom>
        </p:spPr>
        <p:txBody>
          <a:bodyPr vert="horz" lIns="91440" tIns="45720" rIns="91440" bIns="45720" rtlCol="0" anchor="ctr"/>
          <a:lstStyle>
            <a:lvl1pPr algn="ctr">
              <a:defRPr sz="1600" b="0" i="0" spc="300">
                <a:solidFill>
                  <a:schemeClr val="tx2"/>
                </a:solidFill>
              </a:defRPr>
            </a:lvl1pPr>
          </a:lstStyle>
          <a:p>
            <a:endParaRPr lang="en-US"/>
          </a:p>
        </p:txBody>
      </p:sp>
      <p:sp>
        <p:nvSpPr>
          <p:cNvPr id="23" name="Title 1">
            <a:extLst>
              <a:ext uri="{FF2B5EF4-FFF2-40B4-BE49-F238E27FC236}">
                <a16:creationId xmlns:a16="http://schemas.microsoft.com/office/drawing/2014/main" id="{F32DD987-4567-4E85-A40F-DDCEB74DDC94}"/>
              </a:ext>
            </a:extLst>
          </p:cNvPr>
          <p:cNvSpPr>
            <a:spLocks noGrp="1"/>
          </p:cNvSpPr>
          <p:nvPr>
            <p:ph type="title"/>
          </p:nvPr>
        </p:nvSpPr>
        <p:spPr>
          <a:xfrm>
            <a:off x="326136" y="1767820"/>
            <a:ext cx="11539728" cy="1558875"/>
          </a:xfrm>
        </p:spPr>
        <p:txBody>
          <a:bodyPr anchor="b" anchorCtr="0">
            <a:noAutofit/>
          </a:bodyPr>
          <a:lstStyle>
            <a:lvl1pPr algn="ctr">
              <a:defRPr sz="5400" b="1"/>
            </a:lvl1pPr>
          </a:lstStyle>
          <a:p>
            <a:r>
              <a:rPr lang="en-US"/>
              <a:t>Click to edit Master title style</a:t>
            </a:r>
            <a:endParaRPr lang="en-ID"/>
          </a:p>
        </p:txBody>
      </p:sp>
      <p:sp>
        <p:nvSpPr>
          <p:cNvPr id="24" name="Text Placeholder 10">
            <a:extLst>
              <a:ext uri="{FF2B5EF4-FFF2-40B4-BE49-F238E27FC236}">
                <a16:creationId xmlns:a16="http://schemas.microsoft.com/office/drawing/2014/main" id="{E7F6D19F-694E-49A3-8770-3E308549BE7F}"/>
              </a:ext>
            </a:extLst>
          </p:cNvPr>
          <p:cNvSpPr>
            <a:spLocks noGrp="1"/>
          </p:cNvSpPr>
          <p:nvPr>
            <p:ph type="body" sz="quarter" idx="13" hasCustomPrompt="1"/>
          </p:nvPr>
        </p:nvSpPr>
        <p:spPr>
          <a:xfrm>
            <a:off x="327658" y="3351058"/>
            <a:ext cx="11536681" cy="1001252"/>
          </a:xfrm>
          <a:prstGeom prst="rect">
            <a:avLst/>
          </a:prstGeom>
        </p:spPr>
        <p:txBody>
          <a:bodyPr anchor="t" anchorCtr="0">
            <a:noAutofit/>
          </a:bodyPr>
          <a:lstStyle>
            <a:lvl1pPr marL="0" indent="0" algn="ctr">
              <a:buNone/>
              <a:defRPr sz="360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7441732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087EDE-2BE9-42C2-B3B6-1593C923839F}"/>
              </a:ext>
              <a:ext uri="{C183D7F6-B498-43B3-948B-1728B52AA6E4}">
                <adec:decorative xmlns:adec="http://schemas.microsoft.com/office/drawing/2017/decorative" val="1"/>
              </a:ext>
            </a:extLst>
          </p:cNvPr>
          <p:cNvGrpSpPr/>
          <p:nvPr/>
        </p:nvGrpSpPr>
        <p:grpSpPr>
          <a:xfrm>
            <a:off x="-29497" y="180978"/>
            <a:ext cx="12192000" cy="6677022"/>
            <a:chOff x="0" y="180978"/>
            <a:chExt cx="12192000" cy="6677022"/>
          </a:xfrm>
        </p:grpSpPr>
        <p:sp>
          <p:nvSpPr>
            <p:cNvPr id="2" name="Rectangle 1">
              <a:extLst>
                <a:ext uri="{FF2B5EF4-FFF2-40B4-BE49-F238E27FC236}">
                  <a16:creationId xmlns:a16="http://schemas.microsoft.com/office/drawing/2014/main" id="{2D9A6800-8E5E-430C-A389-DFDE70A85035}"/>
                </a:ext>
                <a:ext uri="{C183D7F6-B498-43B3-948B-1728B52AA6E4}">
                  <adec:decorative xmlns:adec="http://schemas.microsoft.com/office/drawing/2017/decorative" val="0"/>
                </a:ext>
              </a:extLst>
            </p:cNvPr>
            <p:cNvSpPr/>
            <p:nvPr/>
          </p:nvSpPr>
          <p:spPr>
            <a:xfrm>
              <a:off x="0" y="180978"/>
              <a:ext cx="12192000" cy="667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descr="DOI seal">
              <a:extLst>
                <a:ext uri="{FF2B5EF4-FFF2-40B4-BE49-F238E27FC236}">
                  <a16:creationId xmlns:a16="http://schemas.microsoft.com/office/drawing/2014/main" id="{77ED2790-B503-4126-9575-19494F9BC3F9}"/>
                </a:ext>
              </a:extLst>
            </p:cNvPr>
            <p:cNvGrpSpPr>
              <a:grpSpLocks noChangeAspect="1"/>
            </p:cNvGrpSpPr>
            <p:nvPr/>
          </p:nvGrpSpPr>
          <p:grpSpPr>
            <a:xfrm>
              <a:off x="5354572" y="265176"/>
              <a:ext cx="1482852" cy="1463039"/>
              <a:chOff x="9498955" y="217486"/>
              <a:chExt cx="1157900" cy="1142428"/>
            </a:xfrm>
          </p:grpSpPr>
          <p:sp>
            <p:nvSpPr>
              <p:cNvPr id="81" name="Oval 80">
                <a:extLst>
                  <a:ext uri="{FF2B5EF4-FFF2-40B4-BE49-F238E27FC236}">
                    <a16:creationId xmlns:a16="http://schemas.microsoft.com/office/drawing/2014/main" id="{309F3E50-82F4-4171-9A72-293986FEB3B5}"/>
                  </a:ext>
                  <a:ext uri="{C183D7F6-B498-43B3-948B-1728B52AA6E4}">
                    <adec:decorative xmlns:adec="http://schemas.microsoft.com/office/drawing/2017/decorative" val="1"/>
                  </a:ext>
                </a:extLst>
              </p:cNvPr>
              <p:cNvSpPr/>
              <p:nvPr/>
            </p:nvSpPr>
            <p:spPr>
              <a:xfrm>
                <a:off x="9542386" y="260499"/>
                <a:ext cx="1071027" cy="1071027"/>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U.S. Department of the Interior seal&#10;">
                <a:extLst>
                  <a:ext uri="{FF2B5EF4-FFF2-40B4-BE49-F238E27FC236}">
                    <a16:creationId xmlns:a16="http://schemas.microsoft.com/office/drawing/2014/main" id="{66F8AAEA-35FE-429C-A98B-6E922D296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8955" y="217486"/>
                <a:ext cx="1157900" cy="1142428"/>
              </a:xfrm>
              <a:prstGeom prst="rect">
                <a:avLst/>
              </a:prstGeom>
            </p:spPr>
          </p:pic>
        </p:grpSp>
        <p:pic>
          <p:nvPicPr>
            <p:cNvPr id="94" name="Picture 93" descr="IBC logo">
              <a:extLst>
                <a:ext uri="{FF2B5EF4-FFF2-40B4-BE49-F238E27FC236}">
                  <a16:creationId xmlns:a16="http://schemas.microsoft.com/office/drawing/2014/main" id="{36E66E47-6723-4396-BFC8-B4DC38BCD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865" y="4661091"/>
              <a:ext cx="1224270" cy="1280160"/>
            </a:xfrm>
            <a:prstGeom prst="rect">
              <a:avLst/>
            </a:prstGeom>
          </p:spPr>
        </p:pic>
      </p:grpSp>
      <p:sp>
        <p:nvSpPr>
          <p:cNvPr id="107" name="Rectangle 106">
            <a:extLst>
              <a:ext uri="{FF2B5EF4-FFF2-40B4-BE49-F238E27FC236}">
                <a16:creationId xmlns:a16="http://schemas.microsoft.com/office/drawing/2014/main" id="{9493C8BB-C432-402B-8D56-C76BF5089415}"/>
              </a:ext>
            </a:extLst>
          </p:cNvPr>
          <p:cNvSpPr/>
          <p:nvPr/>
        </p:nvSpPr>
        <p:spPr>
          <a:xfrm>
            <a:off x="9694710" y="0"/>
            <a:ext cx="2396198" cy="6857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0E640DBE-F0D7-4BCB-B3B9-42E6FB09DF50}"/>
              </a:ext>
            </a:extLst>
          </p:cNvPr>
          <p:cNvSpPr>
            <a:spLocks noGrp="1"/>
          </p:cNvSpPr>
          <p:nvPr>
            <p:ph type="ftr" sz="quarter" idx="3"/>
          </p:nvPr>
        </p:nvSpPr>
        <p:spPr>
          <a:xfrm>
            <a:off x="4954772" y="6080539"/>
            <a:ext cx="2282456" cy="457200"/>
          </a:xfrm>
          <a:prstGeom prst="rect">
            <a:avLst/>
          </a:prstGeom>
        </p:spPr>
        <p:txBody>
          <a:bodyPr vert="horz" lIns="91440" tIns="45720" rIns="91440" bIns="45720" rtlCol="0" anchor="ctr"/>
          <a:lstStyle>
            <a:lvl1pPr algn="ctr">
              <a:defRPr sz="1600" b="0" i="0" spc="300">
                <a:solidFill>
                  <a:schemeClr val="tx2"/>
                </a:solidFill>
              </a:defRPr>
            </a:lvl1pPr>
          </a:lstStyle>
          <a:p>
            <a:endParaRPr lang="en-US"/>
          </a:p>
        </p:txBody>
      </p:sp>
      <p:sp>
        <p:nvSpPr>
          <p:cNvPr id="23" name="Title 1">
            <a:extLst>
              <a:ext uri="{FF2B5EF4-FFF2-40B4-BE49-F238E27FC236}">
                <a16:creationId xmlns:a16="http://schemas.microsoft.com/office/drawing/2014/main" id="{F32DD987-4567-4E85-A40F-DDCEB74DDC94}"/>
              </a:ext>
            </a:extLst>
          </p:cNvPr>
          <p:cNvSpPr>
            <a:spLocks noGrp="1"/>
          </p:cNvSpPr>
          <p:nvPr>
            <p:ph type="title"/>
          </p:nvPr>
        </p:nvSpPr>
        <p:spPr>
          <a:xfrm>
            <a:off x="326136" y="1767820"/>
            <a:ext cx="11539728" cy="1558875"/>
          </a:xfrm>
        </p:spPr>
        <p:txBody>
          <a:bodyPr anchor="b" anchorCtr="0">
            <a:noAutofit/>
          </a:bodyPr>
          <a:lstStyle>
            <a:lvl1pPr algn="ctr">
              <a:defRPr sz="5400" b="1"/>
            </a:lvl1pPr>
          </a:lstStyle>
          <a:p>
            <a:r>
              <a:rPr lang="en-US"/>
              <a:t>Click to edit Master title style</a:t>
            </a:r>
            <a:endParaRPr lang="en-ID"/>
          </a:p>
        </p:txBody>
      </p:sp>
      <p:sp>
        <p:nvSpPr>
          <p:cNvPr id="24" name="Text Placeholder 10">
            <a:extLst>
              <a:ext uri="{FF2B5EF4-FFF2-40B4-BE49-F238E27FC236}">
                <a16:creationId xmlns:a16="http://schemas.microsoft.com/office/drawing/2014/main" id="{E7F6D19F-694E-49A3-8770-3E308549BE7F}"/>
              </a:ext>
            </a:extLst>
          </p:cNvPr>
          <p:cNvSpPr>
            <a:spLocks noGrp="1"/>
          </p:cNvSpPr>
          <p:nvPr>
            <p:ph type="body" sz="quarter" idx="13" hasCustomPrompt="1"/>
          </p:nvPr>
        </p:nvSpPr>
        <p:spPr>
          <a:xfrm>
            <a:off x="327658" y="3351058"/>
            <a:ext cx="11536681" cy="1001252"/>
          </a:xfrm>
          <a:prstGeom prst="rect">
            <a:avLst/>
          </a:prstGeom>
        </p:spPr>
        <p:txBody>
          <a:bodyPr anchor="t" anchorCtr="0">
            <a:noAutofit/>
          </a:bodyPr>
          <a:lstStyle>
            <a:lvl1pPr marL="0" indent="0" algn="ctr">
              <a:buNone/>
              <a:defRPr sz="360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02844776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3050745490"/>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2761-4F64-4D22-9253-57073D718578}"/>
              </a:ext>
            </a:extLst>
          </p:cNvPr>
          <p:cNvSpPr>
            <a:spLocks noGrp="1"/>
          </p:cNvSpPr>
          <p:nvPr>
            <p:ph type="title"/>
          </p:nvPr>
        </p:nvSpPr>
        <p:spPr>
          <a:xfrm>
            <a:off x="381000" y="1162983"/>
            <a:ext cx="11430000" cy="2852737"/>
          </a:xfrm>
        </p:spPr>
        <p:txBody>
          <a:bodyPr anchor="b">
            <a:no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078B5-58F6-44CD-AC6F-6E58A7F4F5F4}"/>
              </a:ext>
            </a:extLst>
          </p:cNvPr>
          <p:cNvSpPr>
            <a:spLocks noGrp="1"/>
          </p:cNvSpPr>
          <p:nvPr>
            <p:ph type="body" idx="1"/>
          </p:nvPr>
        </p:nvSpPr>
        <p:spPr>
          <a:xfrm>
            <a:off x="381000" y="4042708"/>
            <a:ext cx="11430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7B422-C7FA-4536-AD9F-679A846DD36F}"/>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501CA1F2-8A13-4E56-8D53-512717971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75033-31D0-40EE-8630-474C8CD980DF}"/>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2336905008"/>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075A-D85B-41D3-B5B9-FC7BE9329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6099F-4293-4C28-9367-C008294C0A8F}"/>
              </a:ext>
            </a:extLst>
          </p:cNvPr>
          <p:cNvSpPr>
            <a:spLocks noGrp="1"/>
          </p:cNvSpPr>
          <p:nvPr>
            <p:ph sz="half" idx="1"/>
          </p:nvPr>
        </p:nvSpPr>
        <p:spPr>
          <a:xfrm>
            <a:off x="381000" y="1463039"/>
            <a:ext cx="5638800" cy="4794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3EE5C-CDA7-43D4-9C5E-7B1D4D50E7C0}"/>
              </a:ext>
            </a:extLst>
          </p:cNvPr>
          <p:cNvSpPr>
            <a:spLocks noGrp="1"/>
          </p:cNvSpPr>
          <p:nvPr>
            <p:ph sz="half" idx="2"/>
          </p:nvPr>
        </p:nvSpPr>
        <p:spPr>
          <a:xfrm>
            <a:off x="6172200" y="1463039"/>
            <a:ext cx="5638800" cy="4794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95DA0-2CAC-4D01-83D7-BAE165213A82}"/>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6" name="Footer Placeholder 5">
            <a:extLst>
              <a:ext uri="{FF2B5EF4-FFF2-40B4-BE49-F238E27FC236}">
                <a16:creationId xmlns:a16="http://schemas.microsoft.com/office/drawing/2014/main" id="{3496AFB4-1F2B-40B8-AC29-ABC8E6735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A258E-DFFB-4EF1-8F4D-03B8AEAECAE4}"/>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1741863357"/>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075A-D85B-41D3-B5B9-FC7BE93297BA}"/>
              </a:ext>
            </a:extLst>
          </p:cNvPr>
          <p:cNvSpPr>
            <a:spLocks noGrp="1"/>
          </p:cNvSpPr>
          <p:nvPr>
            <p:ph type="title"/>
          </p:nvPr>
        </p:nvSpPr>
        <p:spPr>
          <a:xfrm>
            <a:off x="384048" y="91440"/>
            <a:ext cx="676656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B86099F-4293-4C28-9367-C008294C0A8F}"/>
              </a:ext>
            </a:extLst>
          </p:cNvPr>
          <p:cNvSpPr>
            <a:spLocks noGrp="1"/>
          </p:cNvSpPr>
          <p:nvPr>
            <p:ph sz="half" idx="1"/>
          </p:nvPr>
        </p:nvSpPr>
        <p:spPr>
          <a:xfrm>
            <a:off x="384048" y="1463039"/>
            <a:ext cx="6766560" cy="4754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95DA0-2CAC-4D01-83D7-BAE165213A82}"/>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6" name="Footer Placeholder 5">
            <a:extLst>
              <a:ext uri="{FF2B5EF4-FFF2-40B4-BE49-F238E27FC236}">
                <a16:creationId xmlns:a16="http://schemas.microsoft.com/office/drawing/2014/main" id="{3496AFB4-1F2B-40B8-AC29-ABC8E6735D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A258E-DFFB-4EF1-8F4D-03B8AEAECAE4}"/>
              </a:ext>
            </a:extLst>
          </p:cNvPr>
          <p:cNvSpPr>
            <a:spLocks noGrp="1"/>
          </p:cNvSpPr>
          <p:nvPr>
            <p:ph type="sldNum" sz="quarter" idx="12"/>
          </p:nvPr>
        </p:nvSpPr>
        <p:spPr>
          <a:xfrm>
            <a:off x="9067800" y="6356350"/>
            <a:ext cx="2743200" cy="365125"/>
          </a:xfrm>
        </p:spPr>
        <p:txBody>
          <a:bodyPr/>
          <a:lstStyle/>
          <a:p>
            <a:fld id="{EE0C381A-70BB-4BD3-A09E-677F7665FA5E}" type="slidenum">
              <a:rPr lang="en-US" smtClean="0"/>
              <a:t>‹#›</a:t>
            </a:fld>
            <a:endParaRPr lang="en-US"/>
          </a:p>
        </p:txBody>
      </p:sp>
      <p:sp>
        <p:nvSpPr>
          <p:cNvPr id="8" name="Picture Placeholder 53">
            <a:extLst>
              <a:ext uri="{FF2B5EF4-FFF2-40B4-BE49-F238E27FC236}">
                <a16:creationId xmlns:a16="http://schemas.microsoft.com/office/drawing/2014/main" id="{2EA8F62A-2B5C-09B0-CAA7-30452DB42BC4}"/>
              </a:ext>
            </a:extLst>
          </p:cNvPr>
          <p:cNvSpPr>
            <a:spLocks noGrp="1"/>
          </p:cNvSpPr>
          <p:nvPr>
            <p:ph type="pic" sz="quarter" idx="13" hasCustomPrompt="1"/>
          </p:nvPr>
        </p:nvSpPr>
        <p:spPr>
          <a:xfrm>
            <a:off x="7147560" y="365125"/>
            <a:ext cx="4663440" cy="5852160"/>
          </a:xfrm>
          <a:prstGeom prst="rect">
            <a:avLst/>
          </a:prstGeom>
          <a:solidFill>
            <a:schemeClr val="tx2">
              <a:lumMod val="90000"/>
            </a:schemeClr>
          </a:solidFill>
        </p:spPr>
        <p:txBody>
          <a:bodyPr/>
          <a:lstStyle>
            <a:lvl1pPr marL="0" indent="0">
              <a:buNone/>
              <a:defRPr>
                <a:solidFill>
                  <a:schemeClr val="bg1"/>
                </a:solidFill>
              </a:defRPr>
            </a:lvl1pPr>
          </a:lstStyle>
          <a:p>
            <a:r>
              <a:rPr lang="en-US"/>
              <a:t>Picture or Color Block</a:t>
            </a:r>
          </a:p>
        </p:txBody>
      </p:sp>
    </p:spTree>
    <p:extLst>
      <p:ext uri="{BB962C8B-B14F-4D97-AF65-F5344CB8AC3E}">
        <p14:creationId xmlns:p14="http://schemas.microsoft.com/office/powerpoint/2010/main" val="3516133060"/>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43CA-AFDC-4816-B899-BC52B7F66A18}"/>
              </a:ext>
            </a:extLst>
          </p:cNvPr>
          <p:cNvSpPr>
            <a:spLocks noGrp="1"/>
          </p:cNvSpPr>
          <p:nvPr>
            <p:ph type="title"/>
          </p:nvPr>
        </p:nvSpPr>
        <p:spPr>
          <a:xfrm>
            <a:off x="381000" y="91440"/>
            <a:ext cx="114300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BF0E6250-F3D9-4B16-96D5-0AB52D15CDC7}"/>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8" name="Footer Placeholder 7">
            <a:extLst>
              <a:ext uri="{FF2B5EF4-FFF2-40B4-BE49-F238E27FC236}">
                <a16:creationId xmlns:a16="http://schemas.microsoft.com/office/drawing/2014/main" id="{03DA995A-BCA0-41CD-9773-42F0355C6E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B78C55-533F-4D2C-BB98-A018F799E96C}"/>
              </a:ext>
            </a:extLst>
          </p:cNvPr>
          <p:cNvSpPr>
            <a:spLocks noGrp="1"/>
          </p:cNvSpPr>
          <p:nvPr>
            <p:ph type="sldNum" sz="quarter" idx="12"/>
          </p:nvPr>
        </p:nvSpPr>
        <p:spPr/>
        <p:txBody>
          <a:bodyPr/>
          <a:lstStyle/>
          <a:p>
            <a:fld id="{EE0C381A-70BB-4BD3-A09E-677F7665FA5E}" type="slidenum">
              <a:rPr lang="en-US" smtClean="0"/>
              <a:t>‹#›</a:t>
            </a:fld>
            <a:endParaRPr lang="en-US"/>
          </a:p>
        </p:txBody>
      </p:sp>
      <p:grpSp>
        <p:nvGrpSpPr>
          <p:cNvPr id="17" name="Group 16">
            <a:extLst>
              <a:ext uri="{FF2B5EF4-FFF2-40B4-BE49-F238E27FC236}">
                <a16:creationId xmlns:a16="http://schemas.microsoft.com/office/drawing/2014/main" id="{6FD79240-DFCB-4489-AA57-CBEDD538BC8F}"/>
              </a:ext>
              <a:ext uri="{C183D7F6-B498-43B3-948B-1728B52AA6E4}">
                <adec:decorative xmlns:adec="http://schemas.microsoft.com/office/drawing/2017/decorative" val="1"/>
              </a:ext>
            </a:extLst>
          </p:cNvPr>
          <p:cNvGrpSpPr/>
          <p:nvPr/>
        </p:nvGrpSpPr>
        <p:grpSpPr>
          <a:xfrm>
            <a:off x="0" y="3763727"/>
            <a:ext cx="12192000" cy="2333625"/>
            <a:chOff x="0" y="3763727"/>
            <a:chExt cx="12192000" cy="2333625"/>
          </a:xfrm>
        </p:grpSpPr>
        <p:sp>
          <p:nvSpPr>
            <p:cNvPr id="10" name="TextBox 9">
              <a:extLst>
                <a:ext uri="{FF2B5EF4-FFF2-40B4-BE49-F238E27FC236}">
                  <a16:creationId xmlns:a16="http://schemas.microsoft.com/office/drawing/2014/main" id="{34B47E67-A010-45B6-8A6D-923B14215FB1}"/>
                </a:ext>
              </a:extLst>
            </p:cNvPr>
            <p:cNvSpPr txBox="1"/>
            <p:nvPr/>
          </p:nvSpPr>
          <p:spPr>
            <a:xfrm>
              <a:off x="0" y="5091512"/>
              <a:ext cx="12192000" cy="1005840"/>
            </a:xfrm>
            <a:prstGeom prst="rect">
              <a:avLst/>
            </a:prstGeom>
            <a:solidFill>
              <a:schemeClr val="bg1">
                <a:lumMod val="95000"/>
              </a:schemeClr>
            </a:solidFill>
          </p:spPr>
          <p:txBody>
            <a:bodyPr wrap="square" lIns="182880" tIns="0" rIns="365760" bIns="0" anchor="ctr" anchorCtr="0">
              <a:noAutofit/>
            </a:bodyPr>
            <a:lstStyle/>
            <a:p>
              <a:pPr algn="ctr">
                <a:lnSpc>
                  <a:spcPct val="90000"/>
                </a:lnSpc>
              </a:pPr>
              <a:endParaRPr lang="en-US"/>
            </a:p>
          </p:txBody>
        </p:sp>
        <p:grpSp>
          <p:nvGrpSpPr>
            <p:cNvPr id="11" name="Group 10">
              <a:extLst>
                <a:ext uri="{FF2B5EF4-FFF2-40B4-BE49-F238E27FC236}">
                  <a16:creationId xmlns:a16="http://schemas.microsoft.com/office/drawing/2014/main" id="{99E1CFC4-E7C9-4121-987F-4CDABCDDDAE3}"/>
                </a:ext>
              </a:extLst>
            </p:cNvPr>
            <p:cNvGrpSpPr/>
            <p:nvPr/>
          </p:nvGrpSpPr>
          <p:grpSpPr>
            <a:xfrm>
              <a:off x="761118" y="3763727"/>
              <a:ext cx="9582151" cy="2333625"/>
              <a:chOff x="-1893" y="3991216"/>
              <a:chExt cx="9582151" cy="2333625"/>
            </a:xfrm>
          </p:grpSpPr>
          <p:sp>
            <p:nvSpPr>
              <p:cNvPr id="12" name="Freeform 80">
                <a:extLst>
                  <a:ext uri="{FF2B5EF4-FFF2-40B4-BE49-F238E27FC236}">
                    <a16:creationId xmlns:a16="http://schemas.microsoft.com/office/drawing/2014/main" id="{95232235-D8C6-45F9-8B13-2A9580B2FBBB}"/>
                  </a:ext>
                </a:extLst>
              </p:cNvPr>
              <p:cNvSpPr>
                <a:spLocks/>
              </p:cNvSpPr>
              <p:nvPr/>
            </p:nvSpPr>
            <p:spPr bwMode="auto">
              <a:xfrm>
                <a:off x="-1893" y="3991216"/>
                <a:ext cx="3276600" cy="2333625"/>
              </a:xfrm>
              <a:custGeom>
                <a:avLst/>
                <a:gdLst>
                  <a:gd name="T0" fmla="*/ 281 w 291"/>
                  <a:gd name="T1" fmla="*/ 2 h 207"/>
                  <a:gd name="T2" fmla="*/ 110 w 291"/>
                  <a:gd name="T3" fmla="*/ 47 h 207"/>
                  <a:gd name="T4" fmla="*/ 107 w 291"/>
                  <a:gd name="T5" fmla="*/ 59 h 207"/>
                  <a:gd name="T6" fmla="*/ 123 w 291"/>
                  <a:gd name="T7" fmla="*/ 75 h 207"/>
                  <a:gd name="T8" fmla="*/ 123 w 291"/>
                  <a:gd name="T9" fmla="*/ 84 h 207"/>
                  <a:gd name="T10" fmla="*/ 0 w 291"/>
                  <a:gd name="T11" fmla="*/ 207 h 207"/>
                  <a:gd name="T12" fmla="*/ 91 w 291"/>
                  <a:gd name="T13" fmla="*/ 207 h 207"/>
                  <a:gd name="T14" fmla="*/ 167 w 291"/>
                  <a:gd name="T15" fmla="*/ 207 h 207"/>
                  <a:gd name="T16" fmla="*/ 207 w 291"/>
                  <a:gd name="T17" fmla="*/ 168 h 207"/>
                  <a:gd name="T18" fmla="*/ 216 w 291"/>
                  <a:gd name="T19" fmla="*/ 168 h 207"/>
                  <a:gd name="T20" fmla="*/ 232 w 291"/>
                  <a:gd name="T21" fmla="*/ 184 h 207"/>
                  <a:gd name="T22" fmla="*/ 243 w 291"/>
                  <a:gd name="T23" fmla="*/ 180 h 207"/>
                  <a:gd name="T24" fmla="*/ 289 w 291"/>
                  <a:gd name="T25" fmla="*/ 10 h 207"/>
                  <a:gd name="T26" fmla="*/ 281 w 291"/>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207">
                    <a:moveTo>
                      <a:pt x="281" y="2"/>
                    </a:moveTo>
                    <a:cubicBezTo>
                      <a:pt x="110" y="47"/>
                      <a:pt x="110" y="47"/>
                      <a:pt x="110" y="47"/>
                    </a:cubicBezTo>
                    <a:cubicBezTo>
                      <a:pt x="105" y="49"/>
                      <a:pt x="104" y="55"/>
                      <a:pt x="107" y="59"/>
                    </a:cubicBezTo>
                    <a:cubicBezTo>
                      <a:pt x="123" y="75"/>
                      <a:pt x="123" y="75"/>
                      <a:pt x="123" y="75"/>
                    </a:cubicBezTo>
                    <a:cubicBezTo>
                      <a:pt x="126" y="77"/>
                      <a:pt x="126" y="82"/>
                      <a:pt x="123" y="84"/>
                    </a:cubicBezTo>
                    <a:cubicBezTo>
                      <a:pt x="0" y="207"/>
                      <a:pt x="0" y="207"/>
                      <a:pt x="0" y="207"/>
                    </a:cubicBezTo>
                    <a:cubicBezTo>
                      <a:pt x="91" y="207"/>
                      <a:pt x="91" y="207"/>
                      <a:pt x="91" y="207"/>
                    </a:cubicBezTo>
                    <a:cubicBezTo>
                      <a:pt x="167" y="207"/>
                      <a:pt x="167" y="207"/>
                      <a:pt x="167" y="207"/>
                    </a:cubicBezTo>
                    <a:cubicBezTo>
                      <a:pt x="207" y="168"/>
                      <a:pt x="207" y="168"/>
                      <a:pt x="207" y="168"/>
                    </a:cubicBezTo>
                    <a:cubicBezTo>
                      <a:pt x="209" y="165"/>
                      <a:pt x="214" y="165"/>
                      <a:pt x="216" y="168"/>
                    </a:cubicBezTo>
                    <a:cubicBezTo>
                      <a:pt x="232" y="184"/>
                      <a:pt x="232" y="184"/>
                      <a:pt x="232" y="184"/>
                    </a:cubicBezTo>
                    <a:cubicBezTo>
                      <a:pt x="236" y="187"/>
                      <a:pt x="242" y="186"/>
                      <a:pt x="243" y="180"/>
                    </a:cubicBezTo>
                    <a:cubicBezTo>
                      <a:pt x="289" y="10"/>
                      <a:pt x="289" y="10"/>
                      <a:pt x="289" y="10"/>
                    </a:cubicBezTo>
                    <a:cubicBezTo>
                      <a:pt x="291" y="5"/>
                      <a:pt x="286" y="0"/>
                      <a:pt x="281" y="2"/>
                    </a:cubicBezTo>
                  </a:path>
                </a:pathLst>
              </a:custGeom>
              <a:solidFill>
                <a:schemeClr val="accent2"/>
              </a:solidFill>
              <a:ln w="381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4">
                <a:extLst>
                  <a:ext uri="{FF2B5EF4-FFF2-40B4-BE49-F238E27FC236}">
                    <a16:creationId xmlns:a16="http://schemas.microsoft.com/office/drawing/2014/main" id="{9D28330C-6ED7-42BD-A141-22BC552D2C9F}"/>
                  </a:ext>
                </a:extLst>
              </p:cNvPr>
              <p:cNvSpPr>
                <a:spLocks/>
              </p:cNvSpPr>
              <p:nvPr/>
            </p:nvSpPr>
            <p:spPr bwMode="auto">
              <a:xfrm>
                <a:off x="3161995" y="3991216"/>
                <a:ext cx="3265488" cy="2333625"/>
              </a:xfrm>
              <a:custGeom>
                <a:avLst/>
                <a:gdLst>
                  <a:gd name="T0" fmla="*/ 280 w 290"/>
                  <a:gd name="T1" fmla="*/ 2 h 207"/>
                  <a:gd name="T2" fmla="*/ 110 w 290"/>
                  <a:gd name="T3" fmla="*/ 47 h 207"/>
                  <a:gd name="T4" fmla="*/ 107 w 290"/>
                  <a:gd name="T5" fmla="*/ 59 h 207"/>
                  <a:gd name="T6" fmla="*/ 123 w 290"/>
                  <a:gd name="T7" fmla="*/ 75 h 207"/>
                  <a:gd name="T8" fmla="*/ 123 w 290"/>
                  <a:gd name="T9" fmla="*/ 84 h 207"/>
                  <a:gd name="T10" fmla="*/ 0 w 290"/>
                  <a:gd name="T11" fmla="*/ 207 h 207"/>
                  <a:gd name="T12" fmla="*/ 88 w 290"/>
                  <a:gd name="T13" fmla="*/ 207 h 207"/>
                  <a:gd name="T14" fmla="*/ 167 w 290"/>
                  <a:gd name="T15" fmla="*/ 207 h 207"/>
                  <a:gd name="T16" fmla="*/ 206 w 290"/>
                  <a:gd name="T17" fmla="*/ 168 h 207"/>
                  <a:gd name="T18" fmla="*/ 216 w 290"/>
                  <a:gd name="T19" fmla="*/ 168 h 207"/>
                  <a:gd name="T20" fmla="*/ 232 w 290"/>
                  <a:gd name="T21" fmla="*/ 184 h 207"/>
                  <a:gd name="T22" fmla="*/ 243 w 290"/>
                  <a:gd name="T23" fmla="*/ 180 h 207"/>
                  <a:gd name="T24" fmla="*/ 289 w 290"/>
                  <a:gd name="T25" fmla="*/ 10 h 207"/>
                  <a:gd name="T26" fmla="*/ 280 w 290"/>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07">
                    <a:moveTo>
                      <a:pt x="280" y="2"/>
                    </a:moveTo>
                    <a:cubicBezTo>
                      <a:pt x="110" y="47"/>
                      <a:pt x="110" y="47"/>
                      <a:pt x="110" y="47"/>
                    </a:cubicBezTo>
                    <a:cubicBezTo>
                      <a:pt x="105" y="49"/>
                      <a:pt x="103" y="55"/>
                      <a:pt x="107" y="59"/>
                    </a:cubicBezTo>
                    <a:cubicBezTo>
                      <a:pt x="123" y="75"/>
                      <a:pt x="123" y="75"/>
                      <a:pt x="123" y="75"/>
                    </a:cubicBezTo>
                    <a:cubicBezTo>
                      <a:pt x="126" y="77"/>
                      <a:pt x="126" y="82"/>
                      <a:pt x="123" y="84"/>
                    </a:cubicBezTo>
                    <a:cubicBezTo>
                      <a:pt x="0" y="207"/>
                      <a:pt x="0" y="207"/>
                      <a:pt x="0" y="207"/>
                    </a:cubicBezTo>
                    <a:cubicBezTo>
                      <a:pt x="88" y="207"/>
                      <a:pt x="88" y="207"/>
                      <a:pt x="88" y="207"/>
                    </a:cubicBezTo>
                    <a:cubicBezTo>
                      <a:pt x="167" y="207"/>
                      <a:pt x="167" y="207"/>
                      <a:pt x="167" y="207"/>
                    </a:cubicBezTo>
                    <a:cubicBezTo>
                      <a:pt x="206" y="168"/>
                      <a:pt x="206" y="168"/>
                      <a:pt x="206" y="168"/>
                    </a:cubicBezTo>
                    <a:cubicBezTo>
                      <a:pt x="209" y="165"/>
                      <a:pt x="213" y="165"/>
                      <a:pt x="216" y="168"/>
                    </a:cubicBezTo>
                    <a:cubicBezTo>
                      <a:pt x="232" y="184"/>
                      <a:pt x="232" y="184"/>
                      <a:pt x="232" y="184"/>
                    </a:cubicBezTo>
                    <a:cubicBezTo>
                      <a:pt x="235" y="187"/>
                      <a:pt x="242" y="186"/>
                      <a:pt x="243" y="180"/>
                    </a:cubicBezTo>
                    <a:cubicBezTo>
                      <a:pt x="289" y="10"/>
                      <a:pt x="289" y="10"/>
                      <a:pt x="289" y="10"/>
                    </a:cubicBezTo>
                    <a:cubicBezTo>
                      <a:pt x="290" y="5"/>
                      <a:pt x="286" y="0"/>
                      <a:pt x="280" y="2"/>
                    </a:cubicBezTo>
                  </a:path>
                </a:pathLst>
              </a:custGeom>
              <a:solidFill>
                <a:schemeClr val="accent4"/>
              </a:solidFill>
              <a:ln w="381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8">
                <a:extLst>
                  <a:ext uri="{FF2B5EF4-FFF2-40B4-BE49-F238E27FC236}">
                    <a16:creationId xmlns:a16="http://schemas.microsoft.com/office/drawing/2014/main" id="{1E0FFB4C-DE4E-4BF3-A762-301AEC13A056}"/>
                  </a:ext>
                </a:extLst>
              </p:cNvPr>
              <p:cNvSpPr>
                <a:spLocks/>
              </p:cNvSpPr>
              <p:nvPr/>
            </p:nvSpPr>
            <p:spPr bwMode="auto">
              <a:xfrm>
                <a:off x="6314770" y="3991216"/>
                <a:ext cx="3265488" cy="2333625"/>
              </a:xfrm>
              <a:custGeom>
                <a:avLst/>
                <a:gdLst>
                  <a:gd name="T0" fmla="*/ 281 w 290"/>
                  <a:gd name="T1" fmla="*/ 2 h 207"/>
                  <a:gd name="T2" fmla="*/ 110 w 290"/>
                  <a:gd name="T3" fmla="*/ 47 h 207"/>
                  <a:gd name="T4" fmla="*/ 107 w 290"/>
                  <a:gd name="T5" fmla="*/ 59 h 207"/>
                  <a:gd name="T6" fmla="*/ 123 w 290"/>
                  <a:gd name="T7" fmla="*/ 75 h 207"/>
                  <a:gd name="T8" fmla="*/ 123 w 290"/>
                  <a:gd name="T9" fmla="*/ 84 h 207"/>
                  <a:gd name="T10" fmla="*/ 0 w 290"/>
                  <a:gd name="T11" fmla="*/ 207 h 207"/>
                  <a:gd name="T12" fmla="*/ 83 w 290"/>
                  <a:gd name="T13" fmla="*/ 207 h 207"/>
                  <a:gd name="T14" fmla="*/ 167 w 290"/>
                  <a:gd name="T15" fmla="*/ 207 h 207"/>
                  <a:gd name="T16" fmla="*/ 206 w 290"/>
                  <a:gd name="T17" fmla="*/ 168 h 207"/>
                  <a:gd name="T18" fmla="*/ 216 w 290"/>
                  <a:gd name="T19" fmla="*/ 168 h 207"/>
                  <a:gd name="T20" fmla="*/ 232 w 290"/>
                  <a:gd name="T21" fmla="*/ 184 h 207"/>
                  <a:gd name="T22" fmla="*/ 243 w 290"/>
                  <a:gd name="T23" fmla="*/ 180 h 207"/>
                  <a:gd name="T24" fmla="*/ 289 w 290"/>
                  <a:gd name="T25" fmla="*/ 10 h 207"/>
                  <a:gd name="T26" fmla="*/ 281 w 290"/>
                  <a:gd name="T27"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207">
                    <a:moveTo>
                      <a:pt x="281" y="2"/>
                    </a:moveTo>
                    <a:cubicBezTo>
                      <a:pt x="110" y="47"/>
                      <a:pt x="110" y="47"/>
                      <a:pt x="110" y="47"/>
                    </a:cubicBezTo>
                    <a:cubicBezTo>
                      <a:pt x="105" y="49"/>
                      <a:pt x="103" y="55"/>
                      <a:pt x="107" y="59"/>
                    </a:cubicBezTo>
                    <a:cubicBezTo>
                      <a:pt x="123" y="75"/>
                      <a:pt x="123" y="75"/>
                      <a:pt x="123" y="75"/>
                    </a:cubicBezTo>
                    <a:cubicBezTo>
                      <a:pt x="126" y="77"/>
                      <a:pt x="126" y="82"/>
                      <a:pt x="123" y="84"/>
                    </a:cubicBezTo>
                    <a:cubicBezTo>
                      <a:pt x="0" y="207"/>
                      <a:pt x="0" y="207"/>
                      <a:pt x="0" y="207"/>
                    </a:cubicBezTo>
                    <a:cubicBezTo>
                      <a:pt x="83" y="207"/>
                      <a:pt x="83" y="207"/>
                      <a:pt x="83" y="207"/>
                    </a:cubicBezTo>
                    <a:cubicBezTo>
                      <a:pt x="167" y="207"/>
                      <a:pt x="167" y="207"/>
                      <a:pt x="167" y="207"/>
                    </a:cubicBezTo>
                    <a:cubicBezTo>
                      <a:pt x="206" y="168"/>
                      <a:pt x="206" y="168"/>
                      <a:pt x="206" y="168"/>
                    </a:cubicBezTo>
                    <a:cubicBezTo>
                      <a:pt x="209" y="165"/>
                      <a:pt x="213" y="165"/>
                      <a:pt x="216" y="168"/>
                    </a:cubicBezTo>
                    <a:cubicBezTo>
                      <a:pt x="232" y="184"/>
                      <a:pt x="232" y="184"/>
                      <a:pt x="232" y="184"/>
                    </a:cubicBezTo>
                    <a:cubicBezTo>
                      <a:pt x="236" y="187"/>
                      <a:pt x="242" y="186"/>
                      <a:pt x="243" y="180"/>
                    </a:cubicBezTo>
                    <a:cubicBezTo>
                      <a:pt x="289" y="10"/>
                      <a:pt x="289" y="10"/>
                      <a:pt x="289" y="10"/>
                    </a:cubicBezTo>
                    <a:cubicBezTo>
                      <a:pt x="290" y="5"/>
                      <a:pt x="286" y="0"/>
                      <a:pt x="281" y="2"/>
                    </a:cubicBezTo>
                  </a:path>
                </a:pathLst>
              </a:custGeom>
              <a:solidFill>
                <a:schemeClr val="accent1"/>
              </a:solidFill>
              <a:ln w="38100">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Text Placeholder 2">
            <a:extLst>
              <a:ext uri="{FF2B5EF4-FFF2-40B4-BE49-F238E27FC236}">
                <a16:creationId xmlns:a16="http://schemas.microsoft.com/office/drawing/2014/main" id="{45508518-241A-4FEE-9339-8DB94A22D7BC}"/>
              </a:ext>
            </a:extLst>
          </p:cNvPr>
          <p:cNvSpPr>
            <a:spLocks noGrp="1"/>
          </p:cNvSpPr>
          <p:nvPr>
            <p:ph type="body" idx="1"/>
          </p:nvPr>
        </p:nvSpPr>
        <p:spPr>
          <a:xfrm>
            <a:off x="381000" y="1463040"/>
            <a:ext cx="374904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954540-3835-446D-91B7-1B77EC431CC3}"/>
              </a:ext>
            </a:extLst>
          </p:cNvPr>
          <p:cNvSpPr>
            <a:spLocks noGrp="1"/>
          </p:cNvSpPr>
          <p:nvPr>
            <p:ph sz="half" idx="2"/>
          </p:nvPr>
        </p:nvSpPr>
        <p:spPr>
          <a:xfrm>
            <a:off x="38100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7853D-A9F9-4188-9708-AE3F28AA3513}"/>
              </a:ext>
            </a:extLst>
          </p:cNvPr>
          <p:cNvSpPr>
            <a:spLocks noGrp="1"/>
          </p:cNvSpPr>
          <p:nvPr>
            <p:ph type="body" sz="quarter" idx="3"/>
          </p:nvPr>
        </p:nvSpPr>
        <p:spPr>
          <a:xfrm>
            <a:off x="4221480" y="1463040"/>
            <a:ext cx="374904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B7269-A745-4418-AFAC-9C795D11D8DF}"/>
              </a:ext>
            </a:extLst>
          </p:cNvPr>
          <p:cNvSpPr>
            <a:spLocks noGrp="1"/>
          </p:cNvSpPr>
          <p:nvPr>
            <p:ph sz="quarter" idx="4"/>
          </p:nvPr>
        </p:nvSpPr>
        <p:spPr>
          <a:xfrm>
            <a:off x="422148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869D6BCB-60F5-4F68-8EB8-89C8B8509820}"/>
              </a:ext>
            </a:extLst>
          </p:cNvPr>
          <p:cNvSpPr>
            <a:spLocks noGrp="1"/>
          </p:cNvSpPr>
          <p:nvPr>
            <p:ph type="body" sz="quarter" idx="13"/>
          </p:nvPr>
        </p:nvSpPr>
        <p:spPr>
          <a:xfrm>
            <a:off x="8061524" y="1463040"/>
            <a:ext cx="374904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709A5865-03A8-44E3-A1E2-9854A87AA4B8}"/>
              </a:ext>
            </a:extLst>
          </p:cNvPr>
          <p:cNvSpPr>
            <a:spLocks noGrp="1"/>
          </p:cNvSpPr>
          <p:nvPr>
            <p:ph sz="quarter" idx="14"/>
          </p:nvPr>
        </p:nvSpPr>
        <p:spPr>
          <a:xfrm>
            <a:off x="8061524"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323575"/>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45D971-11C6-401F-999E-997CAAEBCCC2}"/>
              </a:ext>
              <a:ext uri="{C183D7F6-B498-43B3-948B-1728B52AA6E4}">
                <adec:decorative xmlns:adec="http://schemas.microsoft.com/office/drawing/2017/decorative" val="1"/>
              </a:ext>
            </a:extLst>
          </p:cNvPr>
          <p:cNvSpPr/>
          <p:nvPr/>
        </p:nvSpPr>
        <p:spPr>
          <a:xfrm>
            <a:off x="3124200" y="1463040"/>
            <a:ext cx="5943600" cy="4480560"/>
          </a:xfrm>
          <a:prstGeom prst="rect">
            <a:avLst/>
          </a:prstGeom>
          <a:solidFill>
            <a:srgbClr val="002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a:xfrm>
            <a:off x="3101340" y="1463040"/>
            <a:ext cx="5989320" cy="4465507"/>
          </a:xfrm>
          <a:noFill/>
        </p:spPr>
        <p:txBody>
          <a:bodyPr lIns="182880" tIns="182880" rIns="182880" bIns="18288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p>
            <a:fld id="{EE0C381A-70BB-4BD3-A09E-677F7665FA5E}" type="slidenum">
              <a:rPr lang="en-US" smtClean="0"/>
              <a:t>‹#›</a:t>
            </a:fld>
            <a:endParaRPr lang="en-US"/>
          </a:p>
        </p:txBody>
      </p:sp>
      <p:sp>
        <p:nvSpPr>
          <p:cNvPr id="8" name="Rectangle 7">
            <a:extLst>
              <a:ext uri="{FF2B5EF4-FFF2-40B4-BE49-F238E27FC236}">
                <a16:creationId xmlns:a16="http://schemas.microsoft.com/office/drawing/2014/main" id="{D9A705D4-C1B1-47F2-8397-E9F1BA8EA998}"/>
              </a:ext>
              <a:ext uri="{C183D7F6-B498-43B3-948B-1728B52AA6E4}">
                <adec:decorative xmlns:adec="http://schemas.microsoft.com/office/drawing/2017/decorative" val="1"/>
              </a:ext>
            </a:extLst>
          </p:cNvPr>
          <p:cNvSpPr/>
          <p:nvPr/>
        </p:nvSpPr>
        <p:spPr>
          <a:xfrm>
            <a:off x="9091767" y="1463040"/>
            <a:ext cx="3100233" cy="4480560"/>
          </a:xfrm>
          <a:prstGeom prst="rect">
            <a:avLst/>
          </a:prstGeom>
          <a:solidFill>
            <a:srgbClr val="EB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Josefin Sans" pitchFamily="2" charset="0"/>
            </a:endParaRPr>
          </a:p>
        </p:txBody>
      </p:sp>
      <p:sp>
        <p:nvSpPr>
          <p:cNvPr id="9" name="Rectangle 8">
            <a:extLst>
              <a:ext uri="{FF2B5EF4-FFF2-40B4-BE49-F238E27FC236}">
                <a16:creationId xmlns:a16="http://schemas.microsoft.com/office/drawing/2014/main" id="{5781FC94-AA83-4527-9616-7916D916B606}"/>
              </a:ext>
              <a:ext uri="{C183D7F6-B498-43B3-948B-1728B52AA6E4}">
                <adec:decorative xmlns:adec="http://schemas.microsoft.com/office/drawing/2017/decorative" val="1"/>
              </a:ext>
            </a:extLst>
          </p:cNvPr>
          <p:cNvSpPr/>
          <p:nvPr/>
        </p:nvSpPr>
        <p:spPr>
          <a:xfrm>
            <a:off x="0" y="1463040"/>
            <a:ext cx="3100233" cy="4480560"/>
          </a:xfrm>
          <a:prstGeom prst="rect">
            <a:avLst/>
          </a:prstGeom>
          <a:solidFill>
            <a:srgbClr val="EB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Josefin Sans" pitchFamily="2" charset="0"/>
            </a:endParaRPr>
          </a:p>
        </p:txBody>
      </p:sp>
    </p:spTree>
    <p:extLst>
      <p:ext uri="{BB962C8B-B14F-4D97-AF65-F5344CB8AC3E}">
        <p14:creationId xmlns:p14="http://schemas.microsoft.com/office/powerpoint/2010/main" val="305443555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FB2C68-1919-9945-E54B-227E05134773}"/>
              </a:ext>
              <a:ext uri="{C183D7F6-B498-43B3-948B-1728B52AA6E4}">
                <adec:decorative xmlns:adec="http://schemas.microsoft.com/office/drawing/2017/decorative" val="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13" t="35888" r="13" b="32924"/>
          <a:stretch/>
        </p:blipFill>
        <p:spPr>
          <a:xfrm>
            <a:off x="1524" y="4323724"/>
            <a:ext cx="12188952" cy="2534276"/>
          </a:xfrm>
          <a:prstGeom prst="rect">
            <a:avLst/>
          </a:prstGeom>
        </p:spPr>
      </p:pic>
      <p:pic>
        <p:nvPicPr>
          <p:cNvPr id="10" name="Picture 9">
            <a:extLst>
              <a:ext uri="{FF2B5EF4-FFF2-40B4-BE49-F238E27FC236}">
                <a16:creationId xmlns:a16="http://schemas.microsoft.com/office/drawing/2014/main" id="{EA69DC9F-FDAC-4453-ACF5-50AC93A2E8DC}"/>
              </a:ext>
              <a:ext uri="{C183D7F6-B498-43B3-948B-1728B52AA6E4}">
                <adec:decorative xmlns:adec="http://schemas.microsoft.com/office/drawing/2017/decorative" val="1"/>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29858" b="33188"/>
          <a:stretch/>
        </p:blipFill>
        <p:spPr>
          <a:xfrm>
            <a:off x="0" y="4323724"/>
            <a:ext cx="12192000" cy="2534276"/>
          </a:xfrm>
          <a:prstGeom prst="rect">
            <a:avLst/>
          </a:prstGeom>
        </p:spPr>
      </p:pic>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a:xfrm>
            <a:off x="381000" y="91440"/>
            <a:ext cx="11430000"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lvl1pPr>
              <a:defRPr>
                <a:solidFill>
                  <a:schemeClr val="bg1"/>
                </a:solidFill>
              </a:defRPr>
            </a:lvl1p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lvl1pPr>
              <a:defRPr>
                <a:solidFill>
                  <a:schemeClr val="bg1"/>
                </a:solidFill>
              </a:defRPr>
            </a:lvl1pPr>
          </a:lstStyle>
          <a:p>
            <a:fld id="{EE0C381A-70BB-4BD3-A09E-677F7665FA5E}" type="slidenum">
              <a:rPr lang="en-US" smtClean="0"/>
              <a:t>‹#›</a:t>
            </a:fld>
            <a:endParaRPr lang="en-US"/>
          </a:p>
        </p:txBody>
      </p:sp>
      <p:sp>
        <p:nvSpPr>
          <p:cNvPr id="11" name="Text Placeholder 2">
            <a:extLst>
              <a:ext uri="{FF2B5EF4-FFF2-40B4-BE49-F238E27FC236}">
                <a16:creationId xmlns:a16="http://schemas.microsoft.com/office/drawing/2014/main" id="{CFECFDEB-078F-40CA-BFF0-7DE9225E3769}"/>
              </a:ext>
            </a:extLst>
          </p:cNvPr>
          <p:cNvSpPr>
            <a:spLocks noGrp="1"/>
          </p:cNvSpPr>
          <p:nvPr>
            <p:ph type="body" idx="1"/>
          </p:nvPr>
        </p:nvSpPr>
        <p:spPr>
          <a:xfrm>
            <a:off x="381000" y="1463040"/>
            <a:ext cx="374904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3E6B45B4-D731-4E00-8422-85D866C07CF2}"/>
              </a:ext>
            </a:extLst>
          </p:cNvPr>
          <p:cNvSpPr>
            <a:spLocks noGrp="1"/>
          </p:cNvSpPr>
          <p:nvPr>
            <p:ph sz="half" idx="2"/>
          </p:nvPr>
        </p:nvSpPr>
        <p:spPr>
          <a:xfrm>
            <a:off x="38100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2E6467F4-77F6-4630-9A4B-EB28421813F4}"/>
              </a:ext>
            </a:extLst>
          </p:cNvPr>
          <p:cNvSpPr>
            <a:spLocks noGrp="1"/>
          </p:cNvSpPr>
          <p:nvPr>
            <p:ph type="body" sz="quarter" idx="3"/>
          </p:nvPr>
        </p:nvSpPr>
        <p:spPr>
          <a:xfrm>
            <a:off x="4221480" y="1463040"/>
            <a:ext cx="374904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67D87B8D-B991-44C9-A792-D6A8D45B20BC}"/>
              </a:ext>
            </a:extLst>
          </p:cNvPr>
          <p:cNvSpPr>
            <a:spLocks noGrp="1"/>
          </p:cNvSpPr>
          <p:nvPr>
            <p:ph sz="quarter" idx="4"/>
          </p:nvPr>
        </p:nvSpPr>
        <p:spPr>
          <a:xfrm>
            <a:off x="422148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34DAD74F-1B27-4FDC-907A-B58BCE200CFC}"/>
              </a:ext>
            </a:extLst>
          </p:cNvPr>
          <p:cNvSpPr>
            <a:spLocks noGrp="1"/>
          </p:cNvSpPr>
          <p:nvPr>
            <p:ph type="body" sz="quarter" idx="13"/>
          </p:nvPr>
        </p:nvSpPr>
        <p:spPr>
          <a:xfrm>
            <a:off x="8061960" y="1463040"/>
            <a:ext cx="3749040" cy="548640"/>
          </a:xfrm>
        </p:spPr>
        <p:txBody>
          <a:bodyPr anchor="ctr" anchorCtr="0">
            <a:no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D1314D5-97DB-4F60-B9AC-37306C40E224}"/>
              </a:ext>
            </a:extLst>
          </p:cNvPr>
          <p:cNvSpPr>
            <a:spLocks noGrp="1"/>
          </p:cNvSpPr>
          <p:nvPr>
            <p:ph sz="quarter" idx="14"/>
          </p:nvPr>
        </p:nvSpPr>
        <p:spPr>
          <a:xfrm>
            <a:off x="8061960" y="2011679"/>
            <a:ext cx="3749040" cy="4208145"/>
          </a:xfrm>
        </p:spPr>
        <p:txBody>
          <a:bodyPr tIns="0" bIns="0">
            <a:no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BC logo">
            <a:extLst>
              <a:ext uri="{FF2B5EF4-FFF2-40B4-BE49-F238E27FC236}">
                <a16:creationId xmlns:a16="http://schemas.microsoft.com/office/drawing/2014/main" id="{DEF627F2-BB50-9EB3-0833-1F837464379F}"/>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65760" y="6309360"/>
            <a:ext cx="437239" cy="457200"/>
          </a:xfrm>
          <a:prstGeom prst="rect">
            <a:avLst/>
          </a:prstGeom>
        </p:spPr>
      </p:pic>
    </p:spTree>
    <p:extLst>
      <p:ext uri="{BB962C8B-B14F-4D97-AF65-F5344CB8AC3E}">
        <p14:creationId xmlns:p14="http://schemas.microsoft.com/office/powerpoint/2010/main" val="122208143"/>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42484-B35E-4270-9D76-12BC94F5C2A7}"/>
              </a:ext>
            </a:extLst>
          </p:cNvPr>
          <p:cNvSpPr/>
          <p:nvPr/>
        </p:nvSpPr>
        <p:spPr>
          <a:xfrm>
            <a:off x="1524" y="1957581"/>
            <a:ext cx="12188952" cy="3547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Josefin Sans" pitchFamily="2" charset="0"/>
            </a:endParaRPr>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lvl1pPr>
              <a:defRPr>
                <a:solidFill>
                  <a:srgbClr val="898989"/>
                </a:solidFill>
              </a:defRPr>
            </a:lvl1p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lvl1pPr>
              <a:defRPr>
                <a:solidFill>
                  <a:srgbClr val="898989"/>
                </a:solidFill>
              </a:defRPr>
            </a:lvl1pPr>
          </a:lstStyle>
          <a:p>
            <a:endParaRPr lang="en-US"/>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lvl1pPr>
              <a:defRPr>
                <a:solidFill>
                  <a:srgbClr val="898989"/>
                </a:solidFill>
              </a:defRPr>
            </a:lvl1pPr>
          </a:lstStyle>
          <a:p>
            <a:fld id="{EE0C381A-70BB-4BD3-A09E-677F7665FA5E}" type="slidenum">
              <a:rPr lang="en-US" smtClean="0"/>
              <a:t>‹#›</a:t>
            </a:fld>
            <a:endParaRPr lang="en-US"/>
          </a:p>
        </p:txBody>
      </p:sp>
      <p:sp>
        <p:nvSpPr>
          <p:cNvPr id="11" name="Text Placeholder 2">
            <a:extLst>
              <a:ext uri="{FF2B5EF4-FFF2-40B4-BE49-F238E27FC236}">
                <a16:creationId xmlns:a16="http://schemas.microsoft.com/office/drawing/2014/main" id="{CFECFDEB-078F-40CA-BFF0-7DE9225E3769}"/>
              </a:ext>
            </a:extLst>
          </p:cNvPr>
          <p:cNvSpPr>
            <a:spLocks noGrp="1"/>
          </p:cNvSpPr>
          <p:nvPr>
            <p:ph type="body" idx="1"/>
          </p:nvPr>
        </p:nvSpPr>
        <p:spPr>
          <a:xfrm>
            <a:off x="1063260"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2E6467F4-77F6-4630-9A4B-EB28421813F4}"/>
              </a:ext>
            </a:extLst>
          </p:cNvPr>
          <p:cNvSpPr>
            <a:spLocks noGrp="1"/>
          </p:cNvSpPr>
          <p:nvPr>
            <p:ph type="body" sz="quarter" idx="3"/>
          </p:nvPr>
        </p:nvSpPr>
        <p:spPr>
          <a:xfrm>
            <a:off x="4724400"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34DAD74F-1B27-4FDC-907A-B58BCE200CFC}"/>
              </a:ext>
            </a:extLst>
          </p:cNvPr>
          <p:cNvSpPr>
            <a:spLocks noGrp="1"/>
          </p:cNvSpPr>
          <p:nvPr>
            <p:ph type="body" sz="quarter" idx="13"/>
          </p:nvPr>
        </p:nvSpPr>
        <p:spPr>
          <a:xfrm>
            <a:off x="8396173" y="2342085"/>
            <a:ext cx="2743200" cy="2743200"/>
          </a:xfrm>
          <a:prstGeom prst="ellipse">
            <a:avLst/>
          </a:prstGeom>
          <a:solidFill>
            <a:schemeClr val="bg1"/>
          </a:solidFill>
        </p:spPr>
        <p:txBody>
          <a:bodyPr anchor="ctr" anchorCtr="0">
            <a:noAutofit/>
          </a:bodyPr>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52166125"/>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611291-25C2-4E34-885D-BB508E10DFF7}"/>
              </a:ext>
            </a:extLst>
          </p:cNvPr>
          <p:cNvSpPr txBox="1"/>
          <p:nvPr/>
        </p:nvSpPr>
        <p:spPr>
          <a:xfrm>
            <a:off x="7474226" y="91440"/>
            <a:ext cx="4717774" cy="6766560"/>
          </a:xfrm>
          <a:prstGeom prst="rect">
            <a:avLst/>
          </a:prstGeom>
          <a:solidFill>
            <a:schemeClr val="bg2">
              <a:lumMod val="90000"/>
              <a:alpha val="65000"/>
            </a:schemeClr>
          </a:solidFill>
        </p:spPr>
        <p:txBody>
          <a:bodyPr wrap="square" lIns="914400" tIns="274320" rIns="914400" bIns="182880">
            <a:noAutofit/>
          </a:bodyPr>
          <a:lstStyle/>
          <a:p>
            <a:pPr algn="ctr"/>
            <a:endParaRPr lang="en-US" sz="1800"/>
          </a:p>
        </p:txBody>
      </p:sp>
      <p:sp>
        <p:nvSpPr>
          <p:cNvPr id="2" name="Title 1">
            <a:extLst>
              <a:ext uri="{FF2B5EF4-FFF2-40B4-BE49-F238E27FC236}">
                <a16:creationId xmlns:a16="http://schemas.microsoft.com/office/drawing/2014/main" id="{3E792174-1F8B-4043-9B85-E66FA4DEDD45}"/>
              </a:ext>
            </a:extLst>
          </p:cNvPr>
          <p:cNvSpPr>
            <a:spLocks noGrp="1"/>
          </p:cNvSpPr>
          <p:nvPr>
            <p:ph type="title"/>
          </p:nvPr>
        </p:nvSpPr>
        <p:spPr>
          <a:xfrm>
            <a:off x="384048" y="91440"/>
            <a:ext cx="709017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563BBD-50A6-493E-9052-2ECC815D83BF}"/>
              </a:ext>
            </a:extLst>
          </p:cNvPr>
          <p:cNvSpPr>
            <a:spLocks noGrp="1"/>
          </p:cNvSpPr>
          <p:nvPr>
            <p:ph idx="1"/>
          </p:nvPr>
        </p:nvSpPr>
        <p:spPr>
          <a:xfrm>
            <a:off x="384047" y="1463039"/>
            <a:ext cx="7090177" cy="4756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8AA37-9899-450C-B15A-06F5A39BED14}"/>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2CEB465B-1794-453C-A18F-D92566330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1301B-C37B-4858-A48B-7D78FA411B0C}"/>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3760028141"/>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DFD-6645-4423-96E1-CBF66AC31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1ECDDD-8130-41C6-ADF9-61BB0EC00E06}"/>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4" name="Footer Placeholder 3">
            <a:extLst>
              <a:ext uri="{FF2B5EF4-FFF2-40B4-BE49-F238E27FC236}">
                <a16:creationId xmlns:a16="http://schemas.microsoft.com/office/drawing/2014/main" id="{BA1F5089-FE98-4641-84CF-73D3A3291431}"/>
              </a:ext>
            </a:extLst>
          </p:cNvPr>
          <p:cNvSpPr>
            <a:spLocks noGrp="1"/>
          </p:cNvSpPr>
          <p:nvPr>
            <p:ph type="ftr" sz="quarter" idx="11"/>
          </p:nvPr>
        </p:nvSpPr>
        <p:spPr/>
        <p:txBody>
          <a:bodyPr/>
          <a:lstStyle>
            <a:lvl1pPr>
              <a:defRPr>
                <a:solidFill>
                  <a:srgbClr val="898989"/>
                </a:solidFill>
              </a:defRPr>
            </a:lvl1pPr>
          </a:lstStyle>
          <a:p>
            <a:endParaRPr lang="en-US"/>
          </a:p>
        </p:txBody>
      </p:sp>
      <p:sp>
        <p:nvSpPr>
          <p:cNvPr id="5" name="Slide Number Placeholder 4">
            <a:extLst>
              <a:ext uri="{FF2B5EF4-FFF2-40B4-BE49-F238E27FC236}">
                <a16:creationId xmlns:a16="http://schemas.microsoft.com/office/drawing/2014/main" id="{1D0AD37A-D52C-4402-91D6-F9CDAADE8FE1}"/>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1153235652"/>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38C7F-51A0-431B-9BC4-6A658619B6F9}"/>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3" name="Footer Placeholder 2">
            <a:extLst>
              <a:ext uri="{FF2B5EF4-FFF2-40B4-BE49-F238E27FC236}">
                <a16:creationId xmlns:a16="http://schemas.microsoft.com/office/drawing/2014/main" id="{27AF75F8-82C4-409E-9035-13A109D038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FDF5C-5EA5-4D68-87E4-A59603BAE97B}"/>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2581436021"/>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79A6-4506-35EA-569D-904C0192F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746BCC-AE62-A851-8D15-02A0C462F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8A8BF4-E9F0-23E5-20C8-2261B0BA346B}"/>
              </a:ext>
            </a:extLst>
          </p:cNvPr>
          <p:cNvSpPr>
            <a:spLocks noGrp="1"/>
          </p:cNvSpPr>
          <p:nvPr>
            <p:ph type="dt" sz="half" idx="10"/>
          </p:nvPr>
        </p:nvSpPr>
        <p:spPr/>
        <p:txBody>
          <a:bodyPr/>
          <a:lstStyle/>
          <a:p>
            <a:fld id="{F9063E17-768C-4A73-9238-B6CCF6635121}" type="datetimeFigureOut">
              <a:rPr lang="en-US" smtClean="0"/>
              <a:t>6/16/2026</a:t>
            </a:fld>
            <a:endParaRPr lang="en-US"/>
          </a:p>
        </p:txBody>
      </p:sp>
      <p:sp>
        <p:nvSpPr>
          <p:cNvPr id="5" name="Footer Placeholder 4">
            <a:extLst>
              <a:ext uri="{FF2B5EF4-FFF2-40B4-BE49-F238E27FC236}">
                <a16:creationId xmlns:a16="http://schemas.microsoft.com/office/drawing/2014/main" id="{E56DA04B-3152-ED88-A02B-E00F66EA6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2BF90-1A3F-159F-E6DA-92738A3A3E30}"/>
              </a:ext>
            </a:extLst>
          </p:cNvPr>
          <p:cNvSpPr>
            <a:spLocks noGrp="1"/>
          </p:cNvSpPr>
          <p:nvPr>
            <p:ph type="sldNum" sz="quarter" idx="12"/>
          </p:nvPr>
        </p:nvSpPr>
        <p:spPr/>
        <p:txBody>
          <a:bodyPr/>
          <a:lstStyle/>
          <a:p>
            <a:fld id="{EE0C381A-70BB-4BD3-A09E-677F7665FA5E}" type="slidenum">
              <a:rPr lang="en-US" smtClean="0"/>
              <a:t>‹#›</a:t>
            </a:fld>
            <a:endParaRPr lang="en-US"/>
          </a:p>
        </p:txBody>
      </p:sp>
    </p:spTree>
    <p:extLst>
      <p:ext uri="{BB962C8B-B14F-4D97-AF65-F5344CB8AC3E}">
        <p14:creationId xmlns:p14="http://schemas.microsoft.com/office/powerpoint/2010/main" val="242110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14BB23-C5B3-42AB-93FC-454708E15398}"/>
              </a:ext>
            </a:extLst>
          </p:cNvPr>
          <p:cNvSpPr>
            <a:spLocks noGrp="1"/>
          </p:cNvSpPr>
          <p:nvPr userDrawn="1">
            <p:ph type="title"/>
          </p:nvPr>
        </p:nvSpPr>
        <p:spPr>
          <a:xfrm>
            <a:off x="381000" y="9144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7FEBF-7E15-4A8A-A76A-8BBA6252722A}"/>
              </a:ext>
            </a:extLst>
          </p:cNvPr>
          <p:cNvSpPr>
            <a:spLocks noGrp="1"/>
          </p:cNvSpPr>
          <p:nvPr userDrawn="1">
            <p:ph type="body" idx="1"/>
          </p:nvPr>
        </p:nvSpPr>
        <p:spPr>
          <a:xfrm>
            <a:off x="381000" y="1463040"/>
            <a:ext cx="11430000" cy="4749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AC29C-DEB0-4430-836D-E15213B32A00}"/>
              </a:ext>
            </a:extLst>
          </p:cNvPr>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53FDF09-78D9-4D3D-AEED-946B80841B1D}"/>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spc="300">
                <a:solidFill>
                  <a:schemeClr val="tx1">
                    <a:tint val="75000"/>
                  </a:schemeClr>
                </a:solidFill>
              </a:defRPr>
            </a:lvl1pPr>
          </a:lstStyle>
          <a:p>
            <a:r>
              <a:rPr lang="en-US">
                <a:latin typeface="Franklin Gothic Book" panose="020B0503020102020204" pitchFamily="34" charset="0"/>
              </a:rPr>
              <a:t>DOI.GOV/IBC</a:t>
            </a:r>
          </a:p>
        </p:txBody>
      </p:sp>
      <p:sp>
        <p:nvSpPr>
          <p:cNvPr id="6" name="Slide Number Placeholder 5">
            <a:extLst>
              <a:ext uri="{FF2B5EF4-FFF2-40B4-BE49-F238E27FC236}">
                <a16:creationId xmlns:a16="http://schemas.microsoft.com/office/drawing/2014/main" id="{0E0992E7-A9E9-4CB1-980B-9DDD9BC4777E}"/>
              </a:ext>
            </a:extLst>
          </p:cNvPr>
          <p:cNvSpPr>
            <a:spLocks noGrp="1"/>
          </p:cNvSpPr>
          <p:nvPr userDrawn="1">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5A128-553A-4753-8671-C75E35D7DB90}" type="slidenum">
              <a:rPr lang="en-US" smtClean="0"/>
              <a:t>‹#›</a:t>
            </a:fld>
            <a:endParaRPr lang="en-US"/>
          </a:p>
        </p:txBody>
      </p:sp>
      <p:sp>
        <p:nvSpPr>
          <p:cNvPr id="12" name="Rectangle 11">
            <a:extLst>
              <a:ext uri="{FF2B5EF4-FFF2-40B4-BE49-F238E27FC236}">
                <a16:creationId xmlns:a16="http://schemas.microsoft.com/office/drawing/2014/main" id="{408ACAC6-9CF7-4446-848D-8DE80725B3A9}"/>
              </a:ext>
            </a:extLst>
          </p:cNvPr>
          <p:cNvSpPr/>
          <p:nvPr userDrawn="1"/>
        </p:nvSpPr>
        <p:spPr>
          <a:xfrm>
            <a:off x="1524" y="0"/>
            <a:ext cx="12188952"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BC logo">
            <a:extLst>
              <a:ext uri="{FF2B5EF4-FFF2-40B4-BE49-F238E27FC236}">
                <a16:creationId xmlns:a16="http://schemas.microsoft.com/office/drawing/2014/main" id="{D6ADD5A8-F864-4EC9-9E88-4B9F9281050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760" y="6309360"/>
            <a:ext cx="437239" cy="457200"/>
          </a:xfrm>
          <a:prstGeom prst="rect">
            <a:avLst/>
          </a:prstGeom>
        </p:spPr>
      </p:pic>
    </p:spTree>
    <p:extLst>
      <p:ext uri="{BB962C8B-B14F-4D97-AF65-F5344CB8AC3E}">
        <p14:creationId xmlns:p14="http://schemas.microsoft.com/office/powerpoint/2010/main" val="253220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cover/>
  </p:transition>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ibc.doi.gov/FMD/eTravel/GoGov-Treasury"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1B7B7E-7A9E-2AE7-E4DD-59FA0B1012EA}"/>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0AAAD4C6-CD50-1838-9255-3F246EC5D026}"/>
              </a:ext>
            </a:extLst>
          </p:cNvPr>
          <p:cNvSpPr>
            <a:spLocks noGrp="1"/>
          </p:cNvSpPr>
          <p:nvPr>
            <p:ph type="title"/>
          </p:nvPr>
        </p:nvSpPr>
        <p:spPr>
          <a:xfrm>
            <a:off x="326136" y="2532790"/>
            <a:ext cx="11539728" cy="1558875"/>
          </a:xfrm>
        </p:spPr>
        <p:txBody>
          <a:bodyPr/>
          <a:lstStyle/>
          <a:p>
            <a:r>
              <a:rPr lang="en-US"/>
              <a:t>Monthly User Group Meeting: Agencies Migrating from Treasury to IBC</a:t>
            </a:r>
          </a:p>
        </p:txBody>
      </p:sp>
      <p:sp>
        <p:nvSpPr>
          <p:cNvPr id="4" name="Text Placeholder 3">
            <a:extLst>
              <a:ext uri="{FF2B5EF4-FFF2-40B4-BE49-F238E27FC236}">
                <a16:creationId xmlns:a16="http://schemas.microsoft.com/office/drawing/2014/main" id="{8651C06D-335C-1628-5492-E90EA15A103D}"/>
              </a:ext>
            </a:extLst>
          </p:cNvPr>
          <p:cNvSpPr>
            <a:spLocks noGrp="1"/>
          </p:cNvSpPr>
          <p:nvPr>
            <p:ph type="body" sz="quarter" idx="13"/>
          </p:nvPr>
        </p:nvSpPr>
        <p:spPr>
          <a:xfrm>
            <a:off x="329183" y="4015108"/>
            <a:ext cx="11536681" cy="1001252"/>
          </a:xfrm>
        </p:spPr>
        <p:txBody>
          <a:bodyPr/>
          <a:lstStyle/>
          <a:p>
            <a:r>
              <a:rPr lang="en-US"/>
              <a:t>June 2026</a:t>
            </a:r>
          </a:p>
        </p:txBody>
      </p:sp>
    </p:spTree>
    <p:extLst>
      <p:ext uri="{BB962C8B-B14F-4D97-AF65-F5344CB8AC3E}">
        <p14:creationId xmlns:p14="http://schemas.microsoft.com/office/powerpoint/2010/main" val="61040196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8D0A-3476-DFAA-5526-D9BC39ACA425}"/>
              </a:ext>
            </a:extLst>
          </p:cNvPr>
          <p:cNvSpPr>
            <a:spLocks noGrp="1"/>
          </p:cNvSpPr>
          <p:nvPr>
            <p:ph type="title"/>
          </p:nvPr>
        </p:nvSpPr>
        <p:spPr/>
        <p:txBody>
          <a:bodyPr/>
          <a:lstStyle/>
          <a:p>
            <a:r>
              <a:rPr lang="en-US">
                <a:ea typeface="Open Sans"/>
                <a:cs typeface="Open Sans"/>
              </a:rPr>
              <a:t>PCS </a:t>
            </a:r>
            <a:r>
              <a:rPr lang="en-US">
                <a:ea typeface="+mj-lt"/>
                <a:cs typeface="+mj-lt"/>
              </a:rPr>
              <a:t>Relocation Program Status</a:t>
            </a:r>
            <a:endParaRPr lang="en-US">
              <a:ea typeface="Open Sans"/>
              <a:cs typeface="Open Sans"/>
            </a:endParaRPr>
          </a:p>
        </p:txBody>
      </p:sp>
      <p:sp>
        <p:nvSpPr>
          <p:cNvPr id="3" name="Content Placeholder 2">
            <a:extLst>
              <a:ext uri="{FF2B5EF4-FFF2-40B4-BE49-F238E27FC236}">
                <a16:creationId xmlns:a16="http://schemas.microsoft.com/office/drawing/2014/main" id="{8602F0C7-C017-F36A-148C-0E503FEE9678}"/>
              </a:ext>
            </a:extLst>
          </p:cNvPr>
          <p:cNvSpPr>
            <a:spLocks noGrp="1"/>
          </p:cNvSpPr>
          <p:nvPr>
            <p:ph idx="1"/>
          </p:nvPr>
        </p:nvSpPr>
        <p:spPr/>
        <p:txBody>
          <a:bodyPr vert="horz" lIns="91440" tIns="45720" rIns="91440" bIns="45720" rtlCol="0" anchor="t">
            <a:noAutofit/>
          </a:bodyPr>
          <a:lstStyle/>
          <a:p>
            <a:pPr marL="0" indent="0">
              <a:buNone/>
            </a:pPr>
            <a:r>
              <a:rPr lang="en-US" sz="2000" b="1"/>
              <a:t>Current Relocation Program Activities</a:t>
            </a:r>
            <a:endParaRPr lang="en-US" sz="2000" b="1">
              <a:ea typeface="Calibri"/>
              <a:cs typeface="Calibri"/>
            </a:endParaRPr>
          </a:p>
          <a:p>
            <a:r>
              <a:rPr lang="en-US" sz="2000">
                <a:ea typeface="+mn-lt"/>
                <a:cs typeface="+mn-lt"/>
              </a:rPr>
              <a:t>Relocation services currently being provided to multiple client agencies, including agencies serviced through IBC payroll and NFC payroll providers. </a:t>
            </a:r>
            <a:endParaRPr lang="en-US" sz="2000">
              <a:ea typeface="Calibri"/>
              <a:cs typeface="Calibri"/>
            </a:endParaRPr>
          </a:p>
          <a:p>
            <a:r>
              <a:rPr lang="en-US" sz="2000">
                <a:ea typeface="+mn-lt"/>
                <a:cs typeface="+mn-lt"/>
              </a:rPr>
              <a:t>Ongoing coordination with CFM to establish processes for integrating relocation financial data into agency financial management systems. </a:t>
            </a:r>
            <a:endParaRPr lang="en-US" sz="2000">
              <a:ea typeface="Calibri"/>
              <a:cs typeface="Calibri"/>
            </a:endParaRPr>
          </a:p>
          <a:p>
            <a:r>
              <a:rPr lang="en-US" sz="2000">
                <a:ea typeface="+mn-lt"/>
                <a:cs typeface="+mn-lt"/>
              </a:rPr>
              <a:t>Development of relocation reporting and accounting workflows to support financial transparency and audit readiness.</a:t>
            </a:r>
            <a:endParaRPr lang="en-US" sz="2000">
              <a:ea typeface="Calibri"/>
              <a:cs typeface="Calibri"/>
            </a:endParaRPr>
          </a:p>
          <a:p>
            <a:pPr marL="0" indent="0">
              <a:buNone/>
            </a:pPr>
            <a:r>
              <a:rPr lang="en-US" sz="2000" b="1"/>
              <a:t>Key Issues Under Review</a:t>
            </a:r>
            <a:endParaRPr lang="en-US" sz="2000" b="1">
              <a:ea typeface="Calibri"/>
              <a:cs typeface="Calibri"/>
            </a:endParaRPr>
          </a:p>
          <a:p>
            <a:r>
              <a:rPr lang="en-US" sz="2000">
                <a:ea typeface="+mn-lt"/>
                <a:cs typeface="+mn-lt"/>
              </a:rPr>
              <a:t>Taxable relocation income reporting remains under evaluation for agencies utilizing NFC payroll processing. </a:t>
            </a:r>
            <a:endParaRPr lang="en-US" sz="2000">
              <a:ea typeface="Calibri"/>
              <a:cs typeface="Calibri"/>
            </a:endParaRPr>
          </a:p>
          <a:p>
            <a:r>
              <a:rPr lang="en-US" sz="2000">
                <a:ea typeface="+mn-lt"/>
                <a:cs typeface="+mn-lt"/>
              </a:rPr>
              <a:t>Additional coordination required to determine responsibilities for relocation tax reporting and payroll processing. </a:t>
            </a:r>
            <a:endParaRPr lang="en-US" sz="2000">
              <a:ea typeface="Calibri"/>
              <a:cs typeface="Calibri"/>
            </a:endParaRPr>
          </a:p>
          <a:p>
            <a:r>
              <a:rPr lang="en-US" sz="2000">
                <a:ea typeface="+mn-lt"/>
                <a:cs typeface="+mn-lt"/>
              </a:rPr>
              <a:t>Current impact appears limited to agencies utilizing NFC payroll services, while agencies utilizing IBC payroll services have an established process.</a:t>
            </a:r>
            <a:endParaRPr lang="en-US" sz="2000"/>
          </a:p>
          <a:p>
            <a:endParaRPr lang="en-US">
              <a:ea typeface="Calibri"/>
              <a:cs typeface="Calibri"/>
            </a:endParaRPr>
          </a:p>
        </p:txBody>
      </p:sp>
      <p:sp>
        <p:nvSpPr>
          <p:cNvPr id="4" name="Footer Placeholder 3">
            <a:extLst>
              <a:ext uri="{FF2B5EF4-FFF2-40B4-BE49-F238E27FC236}">
                <a16:creationId xmlns:a16="http://schemas.microsoft.com/office/drawing/2014/main" id="{BC639AA1-9D02-AC8B-80A2-89D156D643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BDDDF-9BD3-A24A-837D-028205914A25}"/>
              </a:ext>
            </a:extLst>
          </p:cNvPr>
          <p:cNvSpPr>
            <a:spLocks noGrp="1"/>
          </p:cNvSpPr>
          <p:nvPr>
            <p:ph type="sldNum" sz="quarter" idx="12"/>
          </p:nvPr>
        </p:nvSpPr>
        <p:spPr/>
        <p:txBody>
          <a:bodyPr/>
          <a:lstStyle/>
          <a:p>
            <a:fld id="{EE0C381A-70BB-4BD3-A09E-677F7665FA5E}" type="slidenum">
              <a:rPr lang="en-US" smtClean="0"/>
              <a:t>10</a:t>
            </a:fld>
            <a:endParaRPr lang="en-US"/>
          </a:p>
        </p:txBody>
      </p:sp>
    </p:spTree>
    <p:extLst>
      <p:ext uri="{BB962C8B-B14F-4D97-AF65-F5344CB8AC3E}">
        <p14:creationId xmlns:p14="http://schemas.microsoft.com/office/powerpoint/2010/main" val="2921913180"/>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C2E5-7569-1391-641C-7DA0034D830D}"/>
              </a:ext>
            </a:extLst>
          </p:cNvPr>
          <p:cNvSpPr>
            <a:spLocks noGrp="1"/>
          </p:cNvSpPr>
          <p:nvPr>
            <p:ph type="title"/>
          </p:nvPr>
        </p:nvSpPr>
        <p:spPr/>
        <p:txBody>
          <a:bodyPr/>
          <a:lstStyle/>
          <a:p>
            <a:r>
              <a:rPr lang="en-US"/>
              <a:t>Charge Card Support Center</a:t>
            </a:r>
          </a:p>
        </p:txBody>
      </p:sp>
      <p:sp>
        <p:nvSpPr>
          <p:cNvPr id="3" name="Content Placeholder 2">
            <a:extLst>
              <a:ext uri="{FF2B5EF4-FFF2-40B4-BE49-F238E27FC236}">
                <a16:creationId xmlns:a16="http://schemas.microsoft.com/office/drawing/2014/main" id="{478F69EB-C8CD-5ADE-D2BF-548062C002B0}"/>
              </a:ext>
            </a:extLst>
          </p:cNvPr>
          <p:cNvSpPr>
            <a:spLocks noGrp="1"/>
          </p:cNvSpPr>
          <p:nvPr>
            <p:ph idx="1"/>
          </p:nvPr>
        </p:nvSpPr>
        <p:spPr/>
        <p:txBody>
          <a:bodyPr vert="horz" lIns="91440" tIns="45720" rIns="91440" bIns="45720" rtlCol="0" anchor="t">
            <a:noAutofit/>
          </a:bodyPr>
          <a:lstStyle/>
          <a:p>
            <a:pPr marL="0" indent="0">
              <a:buNone/>
            </a:pPr>
            <a:r>
              <a:rPr lang="en-US" b="1">
                <a:ea typeface="Calibri"/>
                <a:cs typeface="Calibri"/>
              </a:rPr>
              <a:t>Services Overview</a:t>
            </a:r>
          </a:p>
          <a:p>
            <a:r>
              <a:rPr lang="en-US">
                <a:ea typeface="Calibri"/>
                <a:cs typeface="Calibri"/>
              </a:rPr>
              <a:t>Engagement with contracting bank regarding new services of offerings that deviate from the existing services or standards</a:t>
            </a:r>
          </a:p>
          <a:p>
            <a:r>
              <a:rPr lang="en-US">
                <a:ea typeface="Calibri"/>
                <a:cs typeface="Calibri"/>
              </a:rPr>
              <a:t>Process applications and changes to existing accounts</a:t>
            </a:r>
          </a:p>
          <a:p>
            <a:r>
              <a:rPr lang="en-US">
                <a:ea typeface="Calibri"/>
                <a:cs typeface="Calibri"/>
              </a:rPr>
              <a:t>Provide a program coordinator to support the customer agency during normal business hours</a:t>
            </a:r>
          </a:p>
          <a:p>
            <a:r>
              <a:rPr lang="en-US">
                <a:ea typeface="Calibri"/>
                <a:cs typeface="Calibri"/>
              </a:rPr>
              <a:t>Provide assistance with OMB inquiries concerning travel card activity</a:t>
            </a:r>
          </a:p>
          <a:p>
            <a:r>
              <a:rPr lang="en-US">
                <a:ea typeface="Calibri"/>
                <a:cs typeface="Calibri"/>
              </a:rPr>
              <a:t>Manage training program for cardholders and A/OPCs</a:t>
            </a:r>
          </a:p>
          <a:p>
            <a:endParaRPr lang="en-US">
              <a:ea typeface="Calibri"/>
              <a:cs typeface="Calibri"/>
            </a:endParaRPr>
          </a:p>
          <a:p>
            <a:endParaRPr lang="en-US">
              <a:ea typeface="Calibri"/>
              <a:cs typeface="Calibri"/>
            </a:endParaRPr>
          </a:p>
        </p:txBody>
      </p:sp>
      <p:sp>
        <p:nvSpPr>
          <p:cNvPr id="4" name="Footer Placeholder 3">
            <a:extLst>
              <a:ext uri="{FF2B5EF4-FFF2-40B4-BE49-F238E27FC236}">
                <a16:creationId xmlns:a16="http://schemas.microsoft.com/office/drawing/2014/main" id="{F0471EB7-7A8F-888D-6B14-0FF5B80C1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24AAA6-E43B-C0A6-CE37-575C9BF4316F}"/>
              </a:ext>
            </a:extLst>
          </p:cNvPr>
          <p:cNvSpPr>
            <a:spLocks noGrp="1"/>
          </p:cNvSpPr>
          <p:nvPr>
            <p:ph type="sldNum" sz="quarter" idx="12"/>
          </p:nvPr>
        </p:nvSpPr>
        <p:spPr/>
        <p:txBody>
          <a:bodyPr/>
          <a:lstStyle/>
          <a:p>
            <a:fld id="{EE0C381A-70BB-4BD3-A09E-677F7665FA5E}" type="slidenum">
              <a:rPr lang="en-US" smtClean="0"/>
              <a:t>11</a:t>
            </a:fld>
            <a:endParaRPr lang="en-US"/>
          </a:p>
        </p:txBody>
      </p:sp>
    </p:spTree>
    <p:extLst>
      <p:ext uri="{BB962C8B-B14F-4D97-AF65-F5344CB8AC3E}">
        <p14:creationId xmlns:p14="http://schemas.microsoft.com/office/powerpoint/2010/main" val="269094659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A13E-6792-9DD4-C25E-924535BA2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EC575-384E-85F3-4719-E3BF835D59C6}"/>
              </a:ext>
            </a:extLst>
          </p:cNvPr>
          <p:cNvSpPr>
            <a:spLocks noGrp="1"/>
          </p:cNvSpPr>
          <p:nvPr>
            <p:ph type="title"/>
          </p:nvPr>
        </p:nvSpPr>
        <p:spPr/>
        <p:txBody>
          <a:bodyPr/>
          <a:lstStyle/>
          <a:p>
            <a:r>
              <a:rPr lang="en-US"/>
              <a:t>Charge Card Support Center</a:t>
            </a:r>
          </a:p>
        </p:txBody>
      </p:sp>
      <p:sp>
        <p:nvSpPr>
          <p:cNvPr id="3" name="Content Placeholder 2">
            <a:extLst>
              <a:ext uri="{FF2B5EF4-FFF2-40B4-BE49-F238E27FC236}">
                <a16:creationId xmlns:a16="http://schemas.microsoft.com/office/drawing/2014/main" id="{5D2D6DFD-5399-A665-43B2-0E09FC181AB1}"/>
              </a:ext>
            </a:extLst>
          </p:cNvPr>
          <p:cNvSpPr>
            <a:spLocks noGrp="1"/>
          </p:cNvSpPr>
          <p:nvPr>
            <p:ph idx="1"/>
          </p:nvPr>
        </p:nvSpPr>
        <p:spPr/>
        <p:txBody>
          <a:bodyPr vert="horz" lIns="91440" tIns="45720" rIns="91440" bIns="45720" rtlCol="0" anchor="t">
            <a:noAutofit/>
          </a:bodyPr>
          <a:lstStyle/>
          <a:p>
            <a:pPr marL="0" indent="0">
              <a:buNone/>
            </a:pPr>
            <a:r>
              <a:rPr lang="en-US" b="1">
                <a:ea typeface="Calibri"/>
                <a:cs typeface="Calibri"/>
              </a:rPr>
              <a:t>Services Overview (cont'd)</a:t>
            </a:r>
          </a:p>
          <a:p>
            <a:r>
              <a:rPr lang="en-US">
                <a:ea typeface="Calibri"/>
                <a:cs typeface="Calibri"/>
              </a:rPr>
              <a:t>Provide assistance to resolve issues with the charge card vendor</a:t>
            </a:r>
          </a:p>
          <a:p>
            <a:r>
              <a:rPr lang="en-US">
                <a:ea typeface="Calibri"/>
                <a:cs typeface="Calibri"/>
              </a:rPr>
              <a:t>Distribute monthly deliquincy reports</a:t>
            </a:r>
          </a:p>
          <a:p>
            <a:r>
              <a:rPr lang="en-US">
                <a:ea typeface="Calibri"/>
                <a:cs typeface="Calibri"/>
              </a:rPr>
              <a:t>Perform a monthly syncing charge card numbers expiration dates in the travel system to the charge card vendor</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Footer Placeholder 3">
            <a:extLst>
              <a:ext uri="{FF2B5EF4-FFF2-40B4-BE49-F238E27FC236}">
                <a16:creationId xmlns:a16="http://schemas.microsoft.com/office/drawing/2014/main" id="{3D95076C-CC49-E21B-1250-E23973F3D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DE6A1-4049-B0F3-0531-D3D3AE8E63D1}"/>
              </a:ext>
            </a:extLst>
          </p:cNvPr>
          <p:cNvSpPr>
            <a:spLocks noGrp="1"/>
          </p:cNvSpPr>
          <p:nvPr>
            <p:ph type="sldNum" sz="quarter" idx="12"/>
          </p:nvPr>
        </p:nvSpPr>
        <p:spPr/>
        <p:txBody>
          <a:bodyPr/>
          <a:lstStyle/>
          <a:p>
            <a:fld id="{EE0C381A-70BB-4BD3-A09E-677F7665FA5E}" type="slidenum">
              <a:rPr lang="en-US" smtClean="0"/>
              <a:t>12</a:t>
            </a:fld>
            <a:endParaRPr lang="en-US"/>
          </a:p>
        </p:txBody>
      </p:sp>
    </p:spTree>
    <p:extLst>
      <p:ext uri="{BB962C8B-B14F-4D97-AF65-F5344CB8AC3E}">
        <p14:creationId xmlns:p14="http://schemas.microsoft.com/office/powerpoint/2010/main" val="48762992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43EB-2E87-B47D-C200-B586A12DB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14787-20A0-E85E-E15C-C12E6A0A5086}"/>
              </a:ext>
            </a:extLst>
          </p:cNvPr>
          <p:cNvSpPr>
            <a:spLocks noGrp="1"/>
          </p:cNvSpPr>
          <p:nvPr>
            <p:ph type="title"/>
          </p:nvPr>
        </p:nvSpPr>
        <p:spPr/>
        <p:txBody>
          <a:bodyPr/>
          <a:lstStyle/>
          <a:p>
            <a:r>
              <a:rPr lang="en-US"/>
              <a:t>Charge Card Support Center Updates</a:t>
            </a:r>
          </a:p>
        </p:txBody>
      </p:sp>
      <p:sp>
        <p:nvSpPr>
          <p:cNvPr id="3" name="Content Placeholder 2">
            <a:extLst>
              <a:ext uri="{FF2B5EF4-FFF2-40B4-BE49-F238E27FC236}">
                <a16:creationId xmlns:a16="http://schemas.microsoft.com/office/drawing/2014/main" id="{32D9CD47-6B12-05A4-3073-5E3C193848EF}"/>
              </a:ext>
            </a:extLst>
          </p:cNvPr>
          <p:cNvSpPr>
            <a:spLocks noGrp="1"/>
          </p:cNvSpPr>
          <p:nvPr>
            <p:ph idx="1"/>
          </p:nvPr>
        </p:nvSpPr>
        <p:spPr/>
        <p:txBody>
          <a:bodyPr vert="horz" lIns="91440" tIns="45720" rIns="91440" bIns="45720" rtlCol="0" anchor="t">
            <a:noAutofit/>
          </a:bodyPr>
          <a:lstStyle/>
          <a:p>
            <a:pPr marL="0" indent="0">
              <a:buNone/>
            </a:pPr>
            <a:r>
              <a:rPr lang="en-US" b="1">
                <a:ea typeface="Calibri"/>
                <a:cs typeface="Calibri"/>
              </a:rPr>
              <a:t>Status Updates</a:t>
            </a:r>
          </a:p>
          <a:p>
            <a:r>
              <a:rPr lang="en-US">
                <a:ea typeface="Calibri"/>
                <a:cs typeface="Calibri"/>
              </a:rPr>
              <a:t>Developed the target system architecture for the pilot. Will vet target with stakeholders.</a:t>
            </a:r>
          </a:p>
          <a:p>
            <a:r>
              <a:rPr lang="en-US">
                <a:ea typeface="Calibri"/>
                <a:cs typeface="Calibri"/>
              </a:rPr>
              <a:t>Working with CFM to identify transition activities.</a:t>
            </a:r>
          </a:p>
          <a:p>
            <a:r>
              <a:rPr lang="en-US">
                <a:ea typeface="Calibri"/>
                <a:cs typeface="Calibri"/>
              </a:rPr>
              <a:t>Working with stakeholders to confirm the target pilot agency.</a:t>
            </a:r>
          </a:p>
          <a:p>
            <a:r>
              <a:rPr lang="en-US">
                <a:ea typeface="Calibri"/>
                <a:cs typeface="Calibri"/>
              </a:rPr>
              <a:t>Confirmed with GSA/Citi that the same contract/task order will be utilized.  This means there is no need to reissue cards or modify existing hierarchies.</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Footer Placeholder 3">
            <a:extLst>
              <a:ext uri="{FF2B5EF4-FFF2-40B4-BE49-F238E27FC236}">
                <a16:creationId xmlns:a16="http://schemas.microsoft.com/office/drawing/2014/main" id="{E7663474-86DC-2EE8-2E9A-F4F531FB90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B75536-AB74-77AC-F6E0-F59ECD89878D}"/>
              </a:ext>
            </a:extLst>
          </p:cNvPr>
          <p:cNvSpPr>
            <a:spLocks noGrp="1"/>
          </p:cNvSpPr>
          <p:nvPr>
            <p:ph type="sldNum" sz="quarter" idx="12"/>
          </p:nvPr>
        </p:nvSpPr>
        <p:spPr/>
        <p:txBody>
          <a:bodyPr/>
          <a:lstStyle/>
          <a:p>
            <a:fld id="{EE0C381A-70BB-4BD3-A09E-677F7665FA5E}" type="slidenum">
              <a:rPr lang="en-US" smtClean="0"/>
              <a:t>13</a:t>
            </a:fld>
            <a:endParaRPr lang="en-US"/>
          </a:p>
        </p:txBody>
      </p:sp>
    </p:spTree>
    <p:extLst>
      <p:ext uri="{BB962C8B-B14F-4D97-AF65-F5344CB8AC3E}">
        <p14:creationId xmlns:p14="http://schemas.microsoft.com/office/powerpoint/2010/main" val="16152448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43EB-2E87-B47D-C200-B586A12DB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14787-20A0-E85E-E15C-C12E6A0A5086}"/>
              </a:ext>
            </a:extLst>
          </p:cNvPr>
          <p:cNvSpPr>
            <a:spLocks noGrp="1"/>
          </p:cNvSpPr>
          <p:nvPr>
            <p:ph type="title"/>
          </p:nvPr>
        </p:nvSpPr>
        <p:spPr/>
        <p:txBody>
          <a:bodyPr/>
          <a:lstStyle/>
          <a:p>
            <a:r>
              <a:rPr lang="en-US"/>
              <a:t>Charge Card Support Center Updates</a:t>
            </a:r>
          </a:p>
        </p:txBody>
      </p:sp>
      <p:sp>
        <p:nvSpPr>
          <p:cNvPr id="3" name="Content Placeholder 2">
            <a:extLst>
              <a:ext uri="{FF2B5EF4-FFF2-40B4-BE49-F238E27FC236}">
                <a16:creationId xmlns:a16="http://schemas.microsoft.com/office/drawing/2014/main" id="{32D9CD47-6B12-05A4-3073-5E3C193848EF}"/>
              </a:ext>
            </a:extLst>
          </p:cNvPr>
          <p:cNvSpPr>
            <a:spLocks noGrp="1"/>
          </p:cNvSpPr>
          <p:nvPr>
            <p:ph idx="1"/>
          </p:nvPr>
        </p:nvSpPr>
        <p:spPr/>
        <p:txBody>
          <a:bodyPr vert="horz" lIns="91440" tIns="45720" rIns="91440" bIns="45720" rtlCol="0" anchor="t">
            <a:noAutofit/>
          </a:bodyPr>
          <a:lstStyle/>
          <a:p>
            <a:pPr marL="0" indent="0">
              <a:buNone/>
            </a:pPr>
            <a:r>
              <a:rPr lang="en-US" b="1">
                <a:ea typeface="Calibri"/>
                <a:cs typeface="Calibri"/>
              </a:rPr>
              <a:t>Accomplishments</a:t>
            </a:r>
          </a:p>
          <a:p>
            <a:r>
              <a:rPr lang="en-US">
                <a:ea typeface="+mn-lt"/>
                <a:cs typeface="+mn-lt"/>
              </a:rPr>
              <a:t>Established a collaborative bi-weekly partnership meeting with GSA, ESC, and Treasury to support successful agency onboarding and program implementation. </a:t>
            </a:r>
            <a:endParaRPr lang="en-US"/>
          </a:p>
          <a:p>
            <a:r>
              <a:rPr lang="en-US">
                <a:ea typeface="+mn-lt"/>
                <a:cs typeface="+mn-lt"/>
              </a:rPr>
              <a:t>Executed 13 signed Interagency Agreements (IAAs) with agencies onboarding to receive charge card support services. </a:t>
            </a:r>
            <a:endParaRPr lang="en-US"/>
          </a:p>
          <a:p>
            <a:r>
              <a:rPr lang="en-US">
                <a:ea typeface="+mn-lt"/>
                <a:cs typeface="+mn-lt"/>
              </a:rPr>
              <a:t>Onboarding opportunities are becoming limited as we approach capacity. Agencies interested in partnering with FMD are encouraged to execute IAAs and begin the transition process soon.</a:t>
            </a:r>
            <a:endParaRPr lang="en-US"/>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Footer Placeholder 3">
            <a:extLst>
              <a:ext uri="{FF2B5EF4-FFF2-40B4-BE49-F238E27FC236}">
                <a16:creationId xmlns:a16="http://schemas.microsoft.com/office/drawing/2014/main" id="{E7663474-86DC-2EE8-2E9A-F4F531FB90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B75536-AB74-77AC-F6E0-F59ECD89878D}"/>
              </a:ext>
            </a:extLst>
          </p:cNvPr>
          <p:cNvSpPr>
            <a:spLocks noGrp="1"/>
          </p:cNvSpPr>
          <p:nvPr>
            <p:ph type="sldNum" sz="quarter" idx="12"/>
          </p:nvPr>
        </p:nvSpPr>
        <p:spPr/>
        <p:txBody>
          <a:bodyPr/>
          <a:lstStyle/>
          <a:p>
            <a:fld id="{EE0C381A-70BB-4BD3-A09E-677F7665FA5E}" type="slidenum">
              <a:rPr lang="en-US" smtClean="0"/>
              <a:t>14</a:t>
            </a:fld>
            <a:endParaRPr lang="en-US"/>
          </a:p>
        </p:txBody>
      </p:sp>
    </p:spTree>
    <p:extLst>
      <p:ext uri="{BB962C8B-B14F-4D97-AF65-F5344CB8AC3E}">
        <p14:creationId xmlns:p14="http://schemas.microsoft.com/office/powerpoint/2010/main" val="171948947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C233-5C4D-2038-644C-6D87132DA8BD}"/>
              </a:ext>
            </a:extLst>
          </p:cNvPr>
          <p:cNvSpPr>
            <a:spLocks noGrp="1"/>
          </p:cNvSpPr>
          <p:nvPr>
            <p:ph type="title"/>
          </p:nvPr>
        </p:nvSpPr>
        <p:spPr/>
        <p:txBody>
          <a:bodyPr vert="horz" lIns="91440" tIns="45720" rIns="91440" bIns="45720" rtlCol="0" anchor="t">
            <a:normAutofit/>
          </a:bodyPr>
          <a:lstStyle/>
          <a:p>
            <a:r>
              <a:rPr lang="en-US"/>
              <a:t>Q&amp;As</a:t>
            </a:r>
          </a:p>
        </p:txBody>
      </p:sp>
      <p:sp>
        <p:nvSpPr>
          <p:cNvPr id="19" name="Picture Placeholder 19">
            <a:extLst>
              <a:ext uri="{FF2B5EF4-FFF2-40B4-BE49-F238E27FC236}">
                <a16:creationId xmlns:a16="http://schemas.microsoft.com/office/drawing/2014/main" id="{CB2A8A57-D37B-7B9F-6327-640D8EB5A37D}"/>
              </a:ext>
              <a:ext uri="{C183D7F6-B498-43B3-948B-1728B52AA6E4}">
                <adec:decorative xmlns:adec="http://schemas.microsoft.com/office/drawing/2017/decorative" val="1"/>
              </a:ext>
            </a:extLst>
          </p:cNvPr>
          <p:cNvSpPr txBox="1">
            <a:spLocks noChangeAspect="1"/>
          </p:cNvSpPr>
          <p:nvPr/>
        </p:nvSpPr>
        <p:spPr>
          <a:xfrm>
            <a:off x="-1" y="3772444"/>
            <a:ext cx="12188952" cy="3085556"/>
          </a:xfrm>
          <a:custGeom>
            <a:avLst/>
            <a:gdLst>
              <a:gd name="connsiteX0" fmla="*/ 175194 w 12192000"/>
              <a:gd name="connsiteY0" fmla="*/ 7 h 3094565"/>
              <a:gd name="connsiteX1" fmla="*/ 2680572 w 12192000"/>
              <a:gd name="connsiteY1" fmla="*/ 1156294 h 3094565"/>
              <a:gd name="connsiteX2" fmla="*/ 5699157 w 12192000"/>
              <a:gd name="connsiteY2" fmla="*/ 2259657 h 3094565"/>
              <a:gd name="connsiteX3" fmla="*/ 7687697 w 12192000"/>
              <a:gd name="connsiteY3" fmla="*/ 1629164 h 3094565"/>
              <a:gd name="connsiteX4" fmla="*/ 8553214 w 12192000"/>
              <a:gd name="connsiteY4" fmla="*/ 2256075 h 3094565"/>
              <a:gd name="connsiteX5" fmla="*/ 9518874 w 12192000"/>
              <a:gd name="connsiteY5" fmla="*/ 2102034 h 3094565"/>
              <a:gd name="connsiteX6" fmla="*/ 12046494 w 12192000"/>
              <a:gd name="connsiteY6" fmla="*/ 1150697 h 3094565"/>
              <a:gd name="connsiteX7" fmla="*/ 12192000 w 12192000"/>
              <a:gd name="connsiteY7" fmla="*/ 1165000 h 3094565"/>
              <a:gd name="connsiteX8" fmla="*/ 12192000 w 12192000"/>
              <a:gd name="connsiteY8" fmla="*/ 1857067 h 3094565"/>
              <a:gd name="connsiteX9" fmla="*/ 12164212 w 12192000"/>
              <a:gd name="connsiteY9" fmla="*/ 1849759 h 3094565"/>
              <a:gd name="connsiteX10" fmla="*/ 10119729 w 12192000"/>
              <a:gd name="connsiteY10" fmla="*/ 2044716 h 3094565"/>
              <a:gd name="connsiteX11" fmla="*/ 11464499 w 12192000"/>
              <a:gd name="connsiteY11" fmla="*/ 2302645 h 3094565"/>
              <a:gd name="connsiteX12" fmla="*/ 12141718 w 12192000"/>
              <a:gd name="connsiteY12" fmla="*/ 2454784 h 3094565"/>
              <a:gd name="connsiteX13" fmla="*/ 12192000 w 12192000"/>
              <a:gd name="connsiteY13" fmla="*/ 2450639 h 3094565"/>
              <a:gd name="connsiteX14" fmla="*/ 12192000 w 12192000"/>
              <a:gd name="connsiteY14" fmla="*/ 3093673 h 3094565"/>
              <a:gd name="connsiteX15" fmla="*/ 12163709 w 12192000"/>
              <a:gd name="connsiteY15" fmla="*/ 3087180 h 3094565"/>
              <a:gd name="connsiteX16" fmla="*/ 11669032 w 12192000"/>
              <a:gd name="connsiteY16" fmla="*/ 3088971 h 3094565"/>
              <a:gd name="connsiteX17" fmla="*/ 11640196 w 12192000"/>
              <a:gd name="connsiteY17" fmla="*/ 3094565 h 3094565"/>
              <a:gd name="connsiteX18" fmla="*/ 8186120 w 12192000"/>
              <a:gd name="connsiteY18" fmla="*/ 3094565 h 3094565"/>
              <a:gd name="connsiteX19" fmla="*/ 8185521 w 12192000"/>
              <a:gd name="connsiteY19" fmla="*/ 3094068 h 3094565"/>
              <a:gd name="connsiteX20" fmla="*/ 6013887 w 12192000"/>
              <a:gd name="connsiteY20" fmla="*/ 2445939 h 3094565"/>
              <a:gd name="connsiteX21" fmla="*/ 4809048 w 12192000"/>
              <a:gd name="connsiteY21" fmla="*/ 3063195 h 3094565"/>
              <a:gd name="connsiteX22" fmla="*/ 4750056 w 12192000"/>
              <a:gd name="connsiteY22" fmla="*/ 3094565 h 3094565"/>
              <a:gd name="connsiteX23" fmla="*/ 2391110 w 12192000"/>
              <a:gd name="connsiteY23" fmla="*/ 3094565 h 3094565"/>
              <a:gd name="connsiteX24" fmla="*/ 2324094 w 12192000"/>
              <a:gd name="connsiteY24" fmla="*/ 3050153 h 3094565"/>
              <a:gd name="connsiteX25" fmla="*/ 1464556 w 12192000"/>
              <a:gd name="connsiteY25" fmla="*/ 2345634 h 3094565"/>
              <a:gd name="connsiteX26" fmla="*/ 87831 w 12192000"/>
              <a:gd name="connsiteY26" fmla="*/ 1781918 h 3094565"/>
              <a:gd name="connsiteX27" fmla="*/ 0 w 12192000"/>
              <a:gd name="connsiteY27" fmla="*/ 1778111 h 3094565"/>
              <a:gd name="connsiteX28" fmla="*/ 0 w 12192000"/>
              <a:gd name="connsiteY28" fmla="*/ 7487 h 309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3094565">
                <a:moveTo>
                  <a:pt x="175194" y="7"/>
                </a:moveTo>
                <a:cubicBezTo>
                  <a:pt x="798430" y="-1252"/>
                  <a:pt x="1795384" y="180104"/>
                  <a:pt x="2680572" y="1156294"/>
                </a:cubicBezTo>
                <a:cubicBezTo>
                  <a:pt x="4096873" y="2718198"/>
                  <a:pt x="5083995" y="2675210"/>
                  <a:pt x="5699157" y="2259657"/>
                </a:cubicBezTo>
                <a:cubicBezTo>
                  <a:pt x="6314314" y="1844105"/>
                  <a:pt x="6915169" y="1013000"/>
                  <a:pt x="7687697" y="1629164"/>
                </a:cubicBezTo>
                <a:cubicBezTo>
                  <a:pt x="8034619" y="1905005"/>
                  <a:pt x="8299282" y="2127110"/>
                  <a:pt x="8553214" y="2256075"/>
                </a:cubicBezTo>
                <a:cubicBezTo>
                  <a:pt x="8796417" y="2327722"/>
                  <a:pt x="9146916" y="2356381"/>
                  <a:pt x="9518874" y="2102034"/>
                </a:cubicBezTo>
                <a:cubicBezTo>
                  <a:pt x="10107211" y="1700811"/>
                  <a:pt x="11067953" y="1102111"/>
                  <a:pt x="12046494" y="1150697"/>
                </a:cubicBezTo>
                <a:lnTo>
                  <a:pt x="12192000" y="1165000"/>
                </a:lnTo>
                <a:lnTo>
                  <a:pt x="12192000" y="1857067"/>
                </a:lnTo>
                <a:lnTo>
                  <a:pt x="12164212" y="1849759"/>
                </a:lnTo>
                <a:cubicBezTo>
                  <a:pt x="11733185" y="1742456"/>
                  <a:pt x="10787644" y="1585280"/>
                  <a:pt x="10119729" y="2044716"/>
                </a:cubicBezTo>
                <a:cubicBezTo>
                  <a:pt x="10541758" y="1976652"/>
                  <a:pt x="10938751" y="2084122"/>
                  <a:pt x="11464499" y="2302645"/>
                </a:cubicBezTo>
                <a:cubicBezTo>
                  <a:pt x="11748832" y="2420863"/>
                  <a:pt x="11972812" y="2456463"/>
                  <a:pt x="12141718" y="2454784"/>
                </a:cubicBezTo>
                <a:lnTo>
                  <a:pt x="12192000" y="2450639"/>
                </a:lnTo>
                <a:lnTo>
                  <a:pt x="12192000" y="3093673"/>
                </a:lnTo>
                <a:lnTo>
                  <a:pt x="12163709" y="3087180"/>
                </a:lnTo>
                <a:cubicBezTo>
                  <a:pt x="12028696" y="3065686"/>
                  <a:pt x="11862834" y="3059417"/>
                  <a:pt x="11669032" y="3088971"/>
                </a:cubicBezTo>
                <a:lnTo>
                  <a:pt x="11640196" y="3094565"/>
                </a:lnTo>
                <a:lnTo>
                  <a:pt x="8186120" y="3094565"/>
                </a:lnTo>
                <a:lnTo>
                  <a:pt x="8185521" y="3094068"/>
                </a:lnTo>
                <a:cubicBezTo>
                  <a:pt x="7199167" y="2306563"/>
                  <a:pt x="6644248" y="2338468"/>
                  <a:pt x="6013887" y="2445939"/>
                </a:cubicBezTo>
                <a:cubicBezTo>
                  <a:pt x="5593647" y="2517586"/>
                  <a:pt x="5257231" y="2813130"/>
                  <a:pt x="4809048" y="3063195"/>
                </a:cubicBezTo>
                <a:lnTo>
                  <a:pt x="4750056" y="3094565"/>
                </a:lnTo>
                <a:lnTo>
                  <a:pt x="2391110" y="3094565"/>
                </a:lnTo>
                <a:lnTo>
                  <a:pt x="2324094" y="3050153"/>
                </a:lnTo>
                <a:cubicBezTo>
                  <a:pt x="2060717" y="2866193"/>
                  <a:pt x="1791808" y="2625057"/>
                  <a:pt x="1464556" y="2345634"/>
                </a:cubicBezTo>
                <a:cubicBezTo>
                  <a:pt x="973679" y="1926499"/>
                  <a:pt x="451117" y="1806602"/>
                  <a:pt x="87831" y="1781918"/>
                </a:cubicBezTo>
                <a:lnTo>
                  <a:pt x="0" y="1778111"/>
                </a:lnTo>
                <a:lnTo>
                  <a:pt x="0" y="7487"/>
                </a:lnTo>
                <a:close/>
              </a:path>
            </a:pathLst>
          </a:custGeom>
          <a:solidFill>
            <a:schemeClr val="bg1">
              <a:lumMod val="95000"/>
            </a:schemeClr>
          </a:solidFill>
        </p:spPr>
        <p:txBody>
          <a:bodyPr vert="horz" wrap="square" lIns="91440" tIns="45720" rIns="91440" bIns="45720" rtlCol="0" anchor="ctr">
            <a:noAutofit/>
          </a:bodyPr>
          <a:lstStyle>
            <a:defPPr>
              <a:defRPr lang="en-US"/>
            </a:defPPr>
            <a:lvl1pPr marL="0" indent="0" algn="ctr" defTabSz="914400" rtl="0" eaLnBrk="1" latinLnBrk="0" hangingPunct="1">
              <a:buNone/>
              <a:defRPr sz="36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2" name="Content Placeholder 11">
            <a:extLst>
              <a:ext uri="{FF2B5EF4-FFF2-40B4-BE49-F238E27FC236}">
                <a16:creationId xmlns:a16="http://schemas.microsoft.com/office/drawing/2014/main" id="{12425EEC-1158-43BD-7D64-E657F3986CDD}"/>
              </a:ext>
              <a:ext uri="{C183D7F6-B498-43B3-948B-1728B52AA6E4}">
                <adec:decorative xmlns:adec="http://schemas.microsoft.com/office/drawing/2017/decorative" val="1"/>
              </a:ext>
            </a:extLst>
          </p:cNvPr>
          <p:cNvPicPr>
            <a:picLocks noGrp="1" noChangeAspect="1"/>
          </p:cNvPicPr>
          <p:nvPr>
            <p:ph idx="4294967295"/>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481763" y="250825"/>
            <a:ext cx="5710237" cy="5707063"/>
          </a:xfrm>
        </p:spPr>
      </p:pic>
      <p:sp>
        <p:nvSpPr>
          <p:cNvPr id="3" name="Footer Placeholder 2">
            <a:extLst>
              <a:ext uri="{FF2B5EF4-FFF2-40B4-BE49-F238E27FC236}">
                <a16:creationId xmlns:a16="http://schemas.microsoft.com/office/drawing/2014/main" id="{61345662-6706-8072-200A-9B8FA298F48D}"/>
              </a:ext>
            </a:extLst>
          </p:cNvPr>
          <p:cNvSpPr>
            <a:spLocks noGrp="1"/>
          </p:cNvSpPr>
          <p:nvPr>
            <p:ph type="ftr" sz="quarter" idx="11"/>
          </p:nvPr>
        </p:nvSpPr>
        <p:spPr/>
        <p:txBody>
          <a:bodyPr vert="horz" lIns="91440" tIns="45720" rIns="91440" bIns="45720" rtlCol="0" anchor="ctr">
            <a:normAutofit/>
          </a:bodyPr>
          <a:lstStyle/>
          <a:p>
            <a:r>
              <a:rPr lang="en-US"/>
              <a:t>DOI.GOV/IBC</a:t>
            </a:r>
          </a:p>
        </p:txBody>
      </p:sp>
      <p:sp>
        <p:nvSpPr>
          <p:cNvPr id="4" name="Slide Number Placeholder 3">
            <a:extLst>
              <a:ext uri="{FF2B5EF4-FFF2-40B4-BE49-F238E27FC236}">
                <a16:creationId xmlns:a16="http://schemas.microsoft.com/office/drawing/2014/main" id="{290D606D-733F-9348-8F69-6D972F5D8146}"/>
              </a:ext>
            </a:extLst>
          </p:cNvPr>
          <p:cNvSpPr>
            <a:spLocks noGrp="1"/>
          </p:cNvSpPr>
          <p:nvPr>
            <p:ph type="sldNum" sz="quarter" idx="12"/>
          </p:nvPr>
        </p:nvSpPr>
        <p:spPr/>
        <p:txBody>
          <a:bodyPr vert="horz" lIns="91440" tIns="45720" rIns="91440" bIns="45720" rtlCol="0" anchor="ctr">
            <a:normAutofit/>
          </a:bodyPr>
          <a:lstStyle/>
          <a:p>
            <a:fld id="{B4B5A128-553A-4753-8671-C75E35D7DB90}" type="slidenum">
              <a:rPr lang="en-US" smtClean="0"/>
              <a:pPr/>
              <a:t>15</a:t>
            </a:fld>
            <a:endParaRPr lang="en-US"/>
          </a:p>
        </p:txBody>
      </p:sp>
      <p:sp>
        <p:nvSpPr>
          <p:cNvPr id="6" name="Text Placeholder 5">
            <a:extLst>
              <a:ext uri="{FF2B5EF4-FFF2-40B4-BE49-F238E27FC236}">
                <a16:creationId xmlns:a16="http://schemas.microsoft.com/office/drawing/2014/main" id="{4295D4BC-E508-C294-1566-E68354CCD0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132279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BBC2-5CD8-1953-B398-BF5831F12C7E}"/>
              </a:ext>
            </a:extLst>
          </p:cNvPr>
          <p:cNvSpPr>
            <a:spLocks noGrp="1"/>
          </p:cNvSpPr>
          <p:nvPr>
            <p:ph type="title"/>
          </p:nvPr>
        </p:nvSpPr>
        <p:spPr/>
        <p:txBody>
          <a:bodyPr/>
          <a:lstStyle/>
          <a:p>
            <a:r>
              <a:rPr lang="en-US"/>
              <a:t>6/16 Agenda</a:t>
            </a:r>
          </a:p>
        </p:txBody>
      </p:sp>
      <p:graphicFrame>
        <p:nvGraphicFramePr>
          <p:cNvPr id="5" name="Content Placeholder 4">
            <a:extLst>
              <a:ext uri="{FF2B5EF4-FFF2-40B4-BE49-F238E27FC236}">
                <a16:creationId xmlns:a16="http://schemas.microsoft.com/office/drawing/2014/main" id="{FF2ACD22-80F5-6289-2789-1889B50A9766}"/>
              </a:ext>
            </a:extLst>
          </p:cNvPr>
          <p:cNvGraphicFramePr>
            <a:graphicFrameLocks noGrp="1"/>
          </p:cNvGraphicFramePr>
          <p:nvPr>
            <p:ph idx="1"/>
            <p:extLst>
              <p:ext uri="{D42A27DB-BD31-4B8C-83A1-F6EECF244321}">
                <p14:modId xmlns:p14="http://schemas.microsoft.com/office/powerpoint/2010/main" val="2615374730"/>
              </p:ext>
            </p:extLst>
          </p:nvPr>
        </p:nvGraphicFramePr>
        <p:xfrm>
          <a:off x="381000" y="1463040"/>
          <a:ext cx="9814264" cy="2530318"/>
        </p:xfrm>
        <a:graphic>
          <a:graphicData uri="http://schemas.openxmlformats.org/drawingml/2006/table">
            <a:tbl>
              <a:tblPr firstRow="1">
                <a:tableStyleId>{00A15C55-8517-42AA-B614-E9B94910E393}</a:tableStyleId>
              </a:tblPr>
              <a:tblGrid>
                <a:gridCol w="4537229">
                  <a:extLst>
                    <a:ext uri="{9D8B030D-6E8A-4147-A177-3AD203B41FA5}">
                      <a16:colId xmlns:a16="http://schemas.microsoft.com/office/drawing/2014/main" val="613596313"/>
                    </a:ext>
                  </a:extLst>
                </a:gridCol>
                <a:gridCol w="5277035">
                  <a:extLst>
                    <a:ext uri="{9D8B030D-6E8A-4147-A177-3AD203B41FA5}">
                      <a16:colId xmlns:a16="http://schemas.microsoft.com/office/drawing/2014/main" val="1319551696"/>
                    </a:ext>
                  </a:extLst>
                </a:gridCol>
              </a:tblGrid>
              <a:tr h="361474">
                <a:tc>
                  <a:txBody>
                    <a:bodyPr/>
                    <a:lstStyle/>
                    <a:p>
                      <a:r>
                        <a:rPr lang="en-US" sz="1600"/>
                        <a:t>Topic</a:t>
                      </a:r>
                    </a:p>
                  </a:txBody>
                  <a:tcPr marT="9144" marB="9144" anchor="ctr"/>
                </a:tc>
                <a:tc>
                  <a:txBody>
                    <a:bodyPr/>
                    <a:lstStyle/>
                    <a:p>
                      <a:r>
                        <a:rPr lang="en-US" sz="1600"/>
                        <a:t>Presenter</a:t>
                      </a:r>
                    </a:p>
                  </a:txBody>
                  <a:tcPr marT="9144" marB="9144" anchor="ctr"/>
                </a:tc>
                <a:extLst>
                  <a:ext uri="{0D108BD9-81ED-4DB2-BD59-A6C34878D82A}">
                    <a16:rowId xmlns:a16="http://schemas.microsoft.com/office/drawing/2014/main" val="1685789497"/>
                  </a:ext>
                </a:extLst>
              </a:tr>
              <a:tr h="361474">
                <a:tc>
                  <a:txBody>
                    <a:bodyPr/>
                    <a:lstStyle/>
                    <a:p>
                      <a:pPr marL="0" marR="0" lvl="0" indent="0" algn="l" rtl="0" eaLnBrk="1" fontAlgn="auto" latinLnBrk="0" hangingPunct="1">
                        <a:lnSpc>
                          <a:spcPct val="100000"/>
                        </a:lnSpc>
                        <a:spcBef>
                          <a:spcPts val="0"/>
                        </a:spcBef>
                        <a:spcAft>
                          <a:spcPts val="0"/>
                        </a:spcAft>
                        <a:buClrTx/>
                        <a:buSzTx/>
                        <a:buFontTx/>
                        <a:buNone/>
                      </a:pPr>
                      <a:r>
                        <a:rPr lang="en-US" sz="1600"/>
                        <a:t>Intro/IBC Updates</a:t>
                      </a:r>
                    </a:p>
                  </a:txBody>
                  <a:tcPr marT="9144" marB="9144" anchor="ctr"/>
                </a:tc>
                <a:tc>
                  <a:txBody>
                    <a:bodyPr/>
                    <a:lstStyle/>
                    <a:p>
                      <a:r>
                        <a:rPr lang="en-US" sz="1600"/>
                        <a:t>Brent Stevenson</a:t>
                      </a:r>
                    </a:p>
                  </a:txBody>
                  <a:tcPr marT="9144" marB="9144" anchor="ctr"/>
                </a:tc>
                <a:extLst>
                  <a:ext uri="{0D108BD9-81ED-4DB2-BD59-A6C34878D82A}">
                    <a16:rowId xmlns:a16="http://schemas.microsoft.com/office/drawing/2014/main" val="4078870688"/>
                  </a:ext>
                </a:extLst>
              </a:tr>
              <a:tr h="361474">
                <a:tc>
                  <a:txBody>
                    <a:bodyPr/>
                    <a:lstStyle/>
                    <a:p>
                      <a:pPr lvl="0">
                        <a:buNone/>
                      </a:pPr>
                      <a:r>
                        <a:rPr lang="en-US" sz="1600"/>
                        <a:t>ETravel updates</a:t>
                      </a:r>
                      <a:endParaRPr lang="en-US"/>
                    </a:p>
                  </a:txBody>
                  <a:tcPr marT="9144" marB="9144" anchor="ctr"/>
                </a:tc>
                <a:tc>
                  <a:txBody>
                    <a:bodyPr/>
                    <a:lstStyle/>
                    <a:p>
                      <a:r>
                        <a:rPr lang="en-US" sz="1600"/>
                        <a:t>Meredith Day/Giselle Sachse</a:t>
                      </a:r>
                    </a:p>
                  </a:txBody>
                  <a:tcPr marT="9144" marB="9144" anchor="ctr"/>
                </a:tc>
                <a:extLst>
                  <a:ext uri="{0D108BD9-81ED-4DB2-BD59-A6C34878D82A}">
                    <a16:rowId xmlns:a16="http://schemas.microsoft.com/office/drawing/2014/main" val="3076821350"/>
                  </a:ext>
                </a:extLst>
              </a:tr>
              <a:tr h="361474">
                <a:tc>
                  <a:txBody>
                    <a:bodyPr/>
                    <a:lstStyle/>
                    <a:p>
                      <a:pPr marL="0" lvl="1" indent="0">
                        <a:buNone/>
                      </a:pPr>
                      <a:r>
                        <a:rPr lang="en-US" sz="1600" dirty="0"/>
                        <a:t>TDY Updates</a:t>
                      </a:r>
                    </a:p>
                  </a:txBody>
                  <a:tcPr marT="9144" marB="9144" anchor="ctr"/>
                </a:tc>
                <a:tc>
                  <a:txBody>
                    <a:bodyPr/>
                    <a:lstStyle/>
                    <a:p>
                      <a:r>
                        <a:rPr lang="en-US" sz="1600"/>
                        <a:t>Donnie Bivens</a:t>
                      </a:r>
                    </a:p>
                  </a:txBody>
                  <a:tcPr marT="9144" marB="9144" anchor="ctr"/>
                </a:tc>
                <a:extLst>
                  <a:ext uri="{0D108BD9-81ED-4DB2-BD59-A6C34878D82A}">
                    <a16:rowId xmlns:a16="http://schemas.microsoft.com/office/drawing/2014/main" val="3425403351"/>
                  </a:ext>
                </a:extLst>
              </a:tr>
              <a:tr h="361474">
                <a:tc>
                  <a:txBody>
                    <a:bodyPr/>
                    <a:lstStyle/>
                    <a:p>
                      <a:pPr marL="0" lvl="1" indent="0">
                        <a:buNone/>
                      </a:pPr>
                      <a:r>
                        <a:rPr lang="en-US" sz="1600"/>
                        <a:t>PCS Updates</a:t>
                      </a:r>
                    </a:p>
                  </a:txBody>
                  <a:tcPr marT="9144" marB="9144"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Donnie Bivens</a:t>
                      </a:r>
                    </a:p>
                  </a:txBody>
                  <a:tcPr marT="9144" marB="9144" anchor="ctr"/>
                </a:tc>
                <a:extLst>
                  <a:ext uri="{0D108BD9-81ED-4DB2-BD59-A6C34878D82A}">
                    <a16:rowId xmlns:a16="http://schemas.microsoft.com/office/drawing/2014/main" val="817489009"/>
                  </a:ext>
                </a:extLst>
              </a:tr>
              <a:tr h="361474">
                <a:tc>
                  <a:txBody>
                    <a:bodyPr/>
                    <a:lstStyle/>
                    <a:p>
                      <a:pPr marL="0" lvl="1" indent="0"/>
                      <a:r>
                        <a:rPr lang="en-US" sz="1600"/>
                        <a:t>Charge Card Support Center Updates</a:t>
                      </a:r>
                    </a:p>
                  </a:txBody>
                  <a:tcPr marT="9144" marB="9144"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Andrea Hall</a:t>
                      </a:r>
                    </a:p>
                  </a:txBody>
                  <a:tcPr marT="9144" marB="9144" anchor="ctr"/>
                </a:tc>
                <a:extLst>
                  <a:ext uri="{0D108BD9-81ED-4DB2-BD59-A6C34878D82A}">
                    <a16:rowId xmlns:a16="http://schemas.microsoft.com/office/drawing/2014/main" val="3132664047"/>
                  </a:ext>
                </a:extLst>
              </a:tr>
              <a:tr h="361474">
                <a:tc>
                  <a:txBody>
                    <a:bodyPr/>
                    <a:lstStyle/>
                    <a:p>
                      <a:r>
                        <a:rPr lang="en-US" sz="1600"/>
                        <a:t>Q&amp;A</a:t>
                      </a:r>
                    </a:p>
                  </a:txBody>
                  <a:tcPr marT="9144" marB="9144" anchor="ctr"/>
                </a:tc>
                <a:tc>
                  <a:txBody>
                    <a:bodyPr/>
                    <a:lstStyle/>
                    <a:p>
                      <a:r>
                        <a:rPr lang="en-US" sz="1600" dirty="0"/>
                        <a:t>All</a:t>
                      </a:r>
                    </a:p>
                  </a:txBody>
                  <a:tcPr marT="9144" marB="9144" anchor="ctr"/>
                </a:tc>
                <a:extLst>
                  <a:ext uri="{0D108BD9-81ED-4DB2-BD59-A6C34878D82A}">
                    <a16:rowId xmlns:a16="http://schemas.microsoft.com/office/drawing/2014/main" val="2275574673"/>
                  </a:ext>
                </a:extLst>
              </a:tr>
            </a:tbl>
          </a:graphicData>
        </a:graphic>
      </p:graphicFrame>
      <p:sp>
        <p:nvSpPr>
          <p:cNvPr id="4" name="Footer Placeholder 3">
            <a:extLst>
              <a:ext uri="{FF2B5EF4-FFF2-40B4-BE49-F238E27FC236}">
                <a16:creationId xmlns:a16="http://schemas.microsoft.com/office/drawing/2014/main" id="{25D7BA63-7CC8-FEBA-3219-28AAD617D348}"/>
              </a:ext>
            </a:extLst>
          </p:cNvPr>
          <p:cNvSpPr>
            <a:spLocks noGrp="1"/>
          </p:cNvSpPr>
          <p:nvPr>
            <p:ph type="ftr" sz="quarter" idx="11"/>
          </p:nvPr>
        </p:nvSpPr>
        <p:spPr/>
        <p:txBody>
          <a:bodyPr/>
          <a:lstStyle/>
          <a:p>
            <a:r>
              <a:rPr lang="en-US"/>
              <a:t>IBC.DOI.GOV</a:t>
            </a:r>
          </a:p>
        </p:txBody>
      </p:sp>
      <p:sp>
        <p:nvSpPr>
          <p:cNvPr id="6" name="Slide Number Placeholder 5">
            <a:extLst>
              <a:ext uri="{FF2B5EF4-FFF2-40B4-BE49-F238E27FC236}">
                <a16:creationId xmlns:a16="http://schemas.microsoft.com/office/drawing/2014/main" id="{8BD187FC-092A-BE9F-BE24-178FC430EBAA}"/>
              </a:ext>
            </a:extLst>
          </p:cNvPr>
          <p:cNvSpPr>
            <a:spLocks noGrp="1"/>
          </p:cNvSpPr>
          <p:nvPr>
            <p:ph type="sldNum" sz="quarter" idx="12"/>
          </p:nvPr>
        </p:nvSpPr>
        <p:spPr/>
        <p:txBody>
          <a:bodyPr/>
          <a:lstStyle/>
          <a:p>
            <a:fld id="{D5C9C6EC-2EE4-4097-8D3E-18A2EE8D6D0A}" type="slidenum">
              <a:rPr lang="en-US" smtClean="0"/>
              <a:t>2</a:t>
            </a:fld>
            <a:endParaRPr lang="en-US"/>
          </a:p>
        </p:txBody>
      </p:sp>
    </p:spTree>
    <p:extLst>
      <p:ext uri="{BB962C8B-B14F-4D97-AF65-F5344CB8AC3E}">
        <p14:creationId xmlns:p14="http://schemas.microsoft.com/office/powerpoint/2010/main" val="405542622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7463-AA36-6EC8-7E57-D13A7D8AF5E4}"/>
              </a:ext>
            </a:extLst>
          </p:cNvPr>
          <p:cNvSpPr>
            <a:spLocks noGrp="1"/>
          </p:cNvSpPr>
          <p:nvPr>
            <p:ph type="title"/>
          </p:nvPr>
        </p:nvSpPr>
        <p:spPr/>
        <p:txBody>
          <a:bodyPr/>
          <a:lstStyle/>
          <a:p>
            <a:r>
              <a:rPr lang="en-US"/>
              <a:t>Overarching Updates</a:t>
            </a:r>
          </a:p>
        </p:txBody>
      </p:sp>
      <p:sp>
        <p:nvSpPr>
          <p:cNvPr id="3" name="Content Placeholder 2">
            <a:extLst>
              <a:ext uri="{FF2B5EF4-FFF2-40B4-BE49-F238E27FC236}">
                <a16:creationId xmlns:a16="http://schemas.microsoft.com/office/drawing/2014/main" id="{1BAC50BA-FF59-6398-9870-C570CDCBB239}"/>
              </a:ext>
            </a:extLst>
          </p:cNvPr>
          <p:cNvSpPr>
            <a:spLocks noGrp="1"/>
          </p:cNvSpPr>
          <p:nvPr>
            <p:ph idx="1"/>
          </p:nvPr>
        </p:nvSpPr>
        <p:spPr/>
        <p:txBody>
          <a:bodyPr vert="horz" lIns="91440" tIns="45720" rIns="91440" bIns="45720" rtlCol="0" anchor="t">
            <a:noAutofit/>
          </a:bodyPr>
          <a:lstStyle/>
          <a:p>
            <a:r>
              <a:rPr lang="en-US">
                <a:ea typeface="Calibri"/>
                <a:cs typeface="Calibri"/>
              </a:rPr>
              <a:t>Several points of engagement with GSA/Treasury</a:t>
            </a:r>
          </a:p>
          <a:p>
            <a:r>
              <a:rPr lang="en-US">
                <a:ea typeface="Calibri"/>
                <a:cs typeface="Calibri"/>
              </a:rPr>
              <a:t>Timing of FY27 IAA's</a:t>
            </a:r>
          </a:p>
          <a:p>
            <a:r>
              <a:rPr lang="en-US">
                <a:ea typeface="Calibri"/>
                <a:cs typeface="Calibri"/>
              </a:rPr>
              <a:t>Current Status of Adding Customer Agencies</a:t>
            </a:r>
            <a:endParaRPr lang="en-US" dirty="0">
              <a:ea typeface="Calibri"/>
              <a:cs typeface="Calibri"/>
            </a:endParaRPr>
          </a:p>
          <a:p>
            <a:endParaRPr lang="en-US">
              <a:ea typeface="Calibri"/>
              <a:cs typeface="Calibri"/>
            </a:endParaRPr>
          </a:p>
          <a:p>
            <a:endParaRPr lang="en-US">
              <a:ea typeface="Calibri"/>
              <a:cs typeface="Calibri"/>
            </a:endParaRPr>
          </a:p>
        </p:txBody>
      </p:sp>
      <p:sp>
        <p:nvSpPr>
          <p:cNvPr id="4" name="Footer Placeholder 3">
            <a:extLst>
              <a:ext uri="{FF2B5EF4-FFF2-40B4-BE49-F238E27FC236}">
                <a16:creationId xmlns:a16="http://schemas.microsoft.com/office/drawing/2014/main" id="{0467062C-EFFB-2B81-1BC2-E711EE00F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9E5818-E3A4-6153-40F8-202C13611363}"/>
              </a:ext>
            </a:extLst>
          </p:cNvPr>
          <p:cNvSpPr>
            <a:spLocks noGrp="1"/>
          </p:cNvSpPr>
          <p:nvPr>
            <p:ph type="sldNum" sz="quarter" idx="12"/>
          </p:nvPr>
        </p:nvSpPr>
        <p:spPr/>
        <p:txBody>
          <a:bodyPr/>
          <a:lstStyle/>
          <a:p>
            <a:fld id="{EE0C381A-70BB-4BD3-A09E-677F7665FA5E}" type="slidenum">
              <a:rPr lang="en-US" smtClean="0"/>
              <a:t>3</a:t>
            </a:fld>
            <a:endParaRPr lang="en-US"/>
          </a:p>
        </p:txBody>
      </p:sp>
    </p:spTree>
    <p:extLst>
      <p:ext uri="{BB962C8B-B14F-4D97-AF65-F5344CB8AC3E}">
        <p14:creationId xmlns:p14="http://schemas.microsoft.com/office/powerpoint/2010/main" val="192586858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0BEE-5668-D351-16AC-4CC822DA1DE4}"/>
              </a:ext>
            </a:extLst>
          </p:cNvPr>
          <p:cNvSpPr>
            <a:spLocks noGrp="1"/>
          </p:cNvSpPr>
          <p:nvPr>
            <p:ph type="title"/>
          </p:nvPr>
        </p:nvSpPr>
        <p:spPr/>
        <p:txBody>
          <a:bodyPr/>
          <a:lstStyle/>
          <a:p>
            <a:r>
              <a:rPr lang="en-US"/>
              <a:t>Agencies IBC will be Supporting</a:t>
            </a:r>
          </a:p>
        </p:txBody>
      </p:sp>
      <p:sp>
        <p:nvSpPr>
          <p:cNvPr id="3" name="Content Placeholder 2">
            <a:extLst>
              <a:ext uri="{FF2B5EF4-FFF2-40B4-BE49-F238E27FC236}">
                <a16:creationId xmlns:a16="http://schemas.microsoft.com/office/drawing/2014/main" id="{6D62904C-81D5-0275-02B6-EE4565428AFB}"/>
              </a:ext>
            </a:extLst>
          </p:cNvPr>
          <p:cNvSpPr>
            <a:spLocks noGrp="1"/>
          </p:cNvSpPr>
          <p:nvPr>
            <p:ph idx="1"/>
          </p:nvPr>
        </p:nvSpPr>
        <p:spPr>
          <a:xfrm>
            <a:off x="381000" y="1136469"/>
            <a:ext cx="11430000" cy="4749224"/>
          </a:xfrm>
        </p:spPr>
        <p:txBody>
          <a:bodyPr vert="horz" lIns="91440" tIns="45720" rIns="91440" bIns="45720" rtlCol="0" anchor="t">
            <a:noAutofit/>
          </a:bodyPr>
          <a:lstStyle/>
          <a:p>
            <a:r>
              <a:rPr lang="en-US" sz="2700"/>
              <a:t>Transitioning from Treasury to IBC for CCSC/ETR/TDY services (14)</a:t>
            </a:r>
          </a:p>
          <a:p>
            <a:pPr lvl="1"/>
            <a:r>
              <a:rPr lang="en-US" sz="1800"/>
              <a:t>Armed Forces Retirement Home</a:t>
            </a:r>
            <a:endParaRPr lang="en-US" sz="1800">
              <a:ea typeface="Calibri"/>
              <a:cs typeface="Calibri"/>
            </a:endParaRPr>
          </a:p>
          <a:p>
            <a:pPr lvl="1"/>
            <a:r>
              <a:rPr lang="en-US" sz="1800"/>
              <a:t>Denali Commission</a:t>
            </a:r>
            <a:endParaRPr lang="en-US" sz="1800">
              <a:ea typeface="Calibri"/>
              <a:cs typeface="Calibri"/>
            </a:endParaRPr>
          </a:p>
          <a:p>
            <a:pPr lvl="1"/>
            <a:r>
              <a:rPr lang="en-US" sz="1800"/>
              <a:t>Farm Credit Administration</a:t>
            </a:r>
            <a:endParaRPr lang="en-US" sz="1800">
              <a:ea typeface="Calibri"/>
              <a:cs typeface="Calibri"/>
            </a:endParaRPr>
          </a:p>
          <a:p>
            <a:pPr lvl="1"/>
            <a:r>
              <a:rPr lang="en-US" sz="1800"/>
              <a:t>Federal Maritime Commission</a:t>
            </a:r>
            <a:endParaRPr lang="en-US" sz="1800">
              <a:ea typeface="Calibri"/>
              <a:cs typeface="Calibri"/>
            </a:endParaRPr>
          </a:p>
          <a:p>
            <a:pPr lvl="1"/>
            <a:r>
              <a:rPr lang="en-US" sz="1800"/>
              <a:t>Gulf Coast Ecosystem Restoration Council</a:t>
            </a:r>
            <a:endParaRPr lang="en-US" sz="1800">
              <a:ea typeface="Calibri"/>
              <a:cs typeface="Calibri"/>
            </a:endParaRPr>
          </a:p>
          <a:p>
            <a:pPr lvl="1"/>
            <a:r>
              <a:rPr lang="en-US" sz="1800"/>
              <a:t>Inter-American Foundation</a:t>
            </a:r>
            <a:endParaRPr lang="en-US" sz="1800">
              <a:ea typeface="Calibri"/>
              <a:cs typeface="Calibri"/>
            </a:endParaRPr>
          </a:p>
          <a:p>
            <a:pPr lvl="1"/>
            <a:r>
              <a:rPr lang="en-US" sz="1800"/>
              <a:t>National Endowment for the Humanities</a:t>
            </a:r>
            <a:endParaRPr lang="en-US" sz="1800">
              <a:ea typeface="Calibri"/>
              <a:cs typeface="Calibri"/>
            </a:endParaRPr>
          </a:p>
          <a:p>
            <a:pPr lvl="1"/>
            <a:r>
              <a:rPr lang="en-US" sz="1800"/>
              <a:t>Office of Government Ethics</a:t>
            </a:r>
            <a:endParaRPr lang="en-US" sz="1800">
              <a:ea typeface="Calibri"/>
              <a:cs typeface="Calibri"/>
            </a:endParaRPr>
          </a:p>
          <a:p>
            <a:pPr lvl="1"/>
            <a:r>
              <a:rPr lang="en-US" sz="1800"/>
              <a:t>U.S. Privacy &amp; Civil Liberties Oversight Board </a:t>
            </a:r>
            <a:endParaRPr lang="en-US" sz="1800">
              <a:ea typeface="Calibri"/>
              <a:cs typeface="Calibri"/>
            </a:endParaRPr>
          </a:p>
          <a:p>
            <a:pPr lvl="1"/>
            <a:r>
              <a:rPr lang="en-US" sz="1800">
                <a:ea typeface="Calibri"/>
                <a:cs typeface="Calibri"/>
              </a:rPr>
              <a:t>Farm Credit System Insurance Corporation</a:t>
            </a:r>
          </a:p>
          <a:p>
            <a:pPr lvl="1"/>
            <a:r>
              <a:rPr lang="en-US" sz="1800">
                <a:ea typeface="Calibri"/>
                <a:cs typeface="Calibri"/>
              </a:rPr>
              <a:t>U.S. Federal Labor Relations Authority </a:t>
            </a:r>
          </a:p>
          <a:p>
            <a:pPr lvl="1"/>
            <a:r>
              <a:rPr lang="en-US" sz="1800">
                <a:ea typeface="Calibri"/>
                <a:cs typeface="Calibri"/>
              </a:rPr>
              <a:t>Consumer Financial Protection Bureau</a:t>
            </a:r>
          </a:p>
          <a:p>
            <a:pPr lvl="1"/>
            <a:r>
              <a:rPr lang="en-US" sz="1800">
                <a:ea typeface="Calibri"/>
                <a:cs typeface="Calibri"/>
              </a:rPr>
              <a:t>U.S. Occupational Safety &amp; Health Review Commission*</a:t>
            </a:r>
          </a:p>
          <a:p>
            <a:pPr lvl="1"/>
            <a:r>
              <a:rPr lang="en-US" sz="1800">
                <a:ea typeface="+mn-lt"/>
                <a:cs typeface="+mn-lt"/>
              </a:rPr>
              <a:t>National Archives &amp; Records Administration</a:t>
            </a:r>
            <a:endParaRPr lang="en-US" sz="1800"/>
          </a:p>
          <a:p>
            <a:r>
              <a:rPr lang="en-US" sz="2700"/>
              <a:t>Currently at capacity to support these service lines</a:t>
            </a:r>
            <a:endParaRPr lang="en-US" sz="2700">
              <a:ea typeface="Calibri"/>
              <a:cs typeface="Calibri"/>
            </a:endParaRPr>
          </a:p>
        </p:txBody>
      </p:sp>
      <p:sp>
        <p:nvSpPr>
          <p:cNvPr id="4" name="Footer Placeholder 3">
            <a:extLst>
              <a:ext uri="{FF2B5EF4-FFF2-40B4-BE49-F238E27FC236}">
                <a16:creationId xmlns:a16="http://schemas.microsoft.com/office/drawing/2014/main" id="{364C2B59-35BA-FDAC-07AA-147A3B4D6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68B4FB-0040-01F7-A6BF-7CBF9FFAB614}"/>
              </a:ext>
            </a:extLst>
          </p:cNvPr>
          <p:cNvSpPr>
            <a:spLocks noGrp="1"/>
          </p:cNvSpPr>
          <p:nvPr>
            <p:ph type="sldNum" sz="quarter" idx="12"/>
          </p:nvPr>
        </p:nvSpPr>
        <p:spPr/>
        <p:txBody>
          <a:bodyPr/>
          <a:lstStyle/>
          <a:p>
            <a:fld id="{EE0C381A-70BB-4BD3-A09E-677F7665FA5E}" type="slidenum">
              <a:rPr lang="en-US" smtClean="0"/>
              <a:t>4</a:t>
            </a:fld>
            <a:endParaRPr lang="en-US"/>
          </a:p>
        </p:txBody>
      </p:sp>
      <p:sp>
        <p:nvSpPr>
          <p:cNvPr id="6" name="TextBox 5">
            <a:extLst>
              <a:ext uri="{FF2B5EF4-FFF2-40B4-BE49-F238E27FC236}">
                <a16:creationId xmlns:a16="http://schemas.microsoft.com/office/drawing/2014/main" id="{116B8F7F-5E14-BC62-DD92-7DEB1B37D355}"/>
              </a:ext>
            </a:extLst>
          </p:cNvPr>
          <p:cNvSpPr txBox="1"/>
          <p:nvPr/>
        </p:nvSpPr>
        <p:spPr>
          <a:xfrm>
            <a:off x="8463642" y="6077856"/>
            <a:ext cx="34834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*Only utilizing IBC support for ETR and TDY services</a:t>
            </a:r>
            <a:endParaRPr lang="en-US" sz="1200"/>
          </a:p>
        </p:txBody>
      </p:sp>
    </p:spTree>
    <p:extLst>
      <p:ext uri="{BB962C8B-B14F-4D97-AF65-F5344CB8AC3E}">
        <p14:creationId xmlns:p14="http://schemas.microsoft.com/office/powerpoint/2010/main" val="212128299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6" name="Title 15">
            <a:extLst>
              <a:ext uri="{FF2B5EF4-FFF2-40B4-BE49-F238E27FC236}">
                <a16:creationId xmlns:a16="http://schemas.microsoft.com/office/drawing/2014/main" id="{02F2434C-1DC3-F187-1436-A30A4409C39E}"/>
              </a:ext>
            </a:extLst>
          </p:cNvPr>
          <p:cNvSpPr>
            <a:spLocks noGrp="1"/>
          </p:cNvSpPr>
          <p:nvPr>
            <p:ph type="title"/>
          </p:nvPr>
        </p:nvSpPr>
        <p:spPr>
          <a:xfrm>
            <a:off x="381000" y="91440"/>
            <a:ext cx="11430000" cy="1325563"/>
          </a:xfrm>
        </p:spPr>
        <p:txBody>
          <a:bodyPr>
            <a:normAutofit/>
          </a:bodyPr>
          <a:lstStyle/>
          <a:p>
            <a:r>
              <a:rPr lang="en-US" sz="4000"/>
              <a:t>IBC-FMD Org Chart</a:t>
            </a:r>
          </a:p>
        </p:txBody>
      </p:sp>
      <p:sp>
        <p:nvSpPr>
          <p:cNvPr id="369" name="Google Shape;369;p28">
            <a:extLst>
              <a:ext uri="{C183D7F6-B498-43B3-948B-1728B52AA6E4}">
                <adec:decorative xmlns:adec="http://schemas.microsoft.com/office/drawing/2017/decorative" val="1"/>
              </a:ext>
            </a:extLst>
          </p:cNvPr>
          <p:cNvSpPr/>
          <p:nvPr/>
        </p:nvSpPr>
        <p:spPr>
          <a:xfrm>
            <a:off x="4991216" y="1188720"/>
            <a:ext cx="2209568" cy="731520"/>
          </a:xfrm>
          <a:prstGeom prst="rect">
            <a:avLst/>
          </a:prstGeom>
          <a:solidFill>
            <a:schemeClr val="accent2">
              <a:lumMod val="75000"/>
            </a:schemeClr>
          </a:solidFill>
          <a:ln>
            <a:noFill/>
          </a:ln>
        </p:spPr>
        <p:txBody>
          <a:bodyPr spcFirstLastPara="1" wrap="square" lIns="91440" tIns="91440" rIns="91440" bIns="9144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buClrTx/>
              <a:buSzTx/>
              <a:buFontTx/>
              <a:buNone/>
              <a:tabLst/>
              <a:defRPr/>
            </a:pPr>
            <a:r>
              <a:rPr kumimoji="0" lang="en" sz="1200" b="0" i="0" u="none" strike="noStrike" kern="1200" cap="none" spc="0" normalizeH="0" baseline="0" noProof="0">
                <a:ln>
                  <a:noFill/>
                </a:ln>
                <a:solidFill>
                  <a:srgbClr val="FFFFFF"/>
                </a:solidFill>
                <a:effectLst/>
                <a:uLnTx/>
                <a:uFillTx/>
                <a:latin typeface="Calibri"/>
                <a:ea typeface="Verdana"/>
                <a:cs typeface="Calibri"/>
                <a:sym typeface="Verdana"/>
              </a:rPr>
              <a:t>Associate Director</a:t>
            </a:r>
          </a:p>
          <a:p>
            <a:pPr marL="0" marR="0" lvl="0" indent="0" algn="ctr" defTabSz="609585" rtl="0" eaLnBrk="1" fontAlgn="auto" latinLnBrk="0" hangingPunct="1">
              <a:lnSpc>
                <a:spcPct val="90000"/>
              </a:lnSpc>
              <a:spcBef>
                <a:spcPts val="0"/>
              </a:spcBef>
              <a:spcAft>
                <a:spcPts val="400"/>
              </a:spcAft>
              <a:buClrTx/>
              <a:buSzTx/>
              <a:buFontTx/>
              <a:buNone/>
              <a:tabLst/>
              <a:defRPr/>
            </a:pPr>
            <a:r>
              <a:rPr kumimoji="0" lang="en" sz="1200" b="1" i="0" u="none" strike="noStrike" kern="1200" cap="none" spc="0" normalizeH="0" baseline="0" noProof="0">
                <a:ln>
                  <a:noFill/>
                </a:ln>
                <a:solidFill>
                  <a:srgbClr val="FFFFFF"/>
                </a:solidFill>
                <a:effectLst/>
                <a:uLnTx/>
                <a:uFillTx/>
                <a:latin typeface="Calibri"/>
                <a:ea typeface="Verdana"/>
                <a:cs typeface="Calibri"/>
                <a:sym typeface="Verdana"/>
              </a:rPr>
              <a:t>Brent Stevenson (A)</a:t>
            </a:r>
          </a:p>
          <a:p>
            <a:pPr marL="0" marR="0" lvl="0" indent="0" algn="ctr" defTabSz="609585" rtl="0" eaLnBrk="1" fontAlgn="auto" latinLnBrk="0" hangingPunct="1">
              <a:lnSpc>
                <a:spcPct val="90000"/>
              </a:lnSpc>
              <a:spcBef>
                <a:spcPts val="0"/>
              </a:spcBef>
              <a:buClrTx/>
              <a:buSzTx/>
              <a:buFontTx/>
              <a:buNone/>
              <a:tabLst/>
              <a:defRPr/>
            </a:pPr>
            <a:r>
              <a:rPr kumimoji="0" lang="en" sz="1200" b="0" i="0" u="none" strike="noStrike" kern="1200" cap="none" spc="0" normalizeH="0" baseline="0" noProof="0">
                <a:ln>
                  <a:noFill/>
                </a:ln>
                <a:solidFill>
                  <a:srgbClr val="FFFFFF"/>
                </a:solidFill>
                <a:effectLst/>
                <a:uLnTx/>
                <a:uFillTx/>
                <a:latin typeface="Calibri"/>
                <a:ea typeface="Verdana"/>
                <a:cs typeface="Calibri"/>
                <a:sym typeface="Verdana"/>
              </a:rPr>
              <a:t>Deputy Associate Director</a:t>
            </a:r>
            <a:endParaRPr kumimoji="0" lang="en" sz="1200" b="1" i="0" u="none" strike="noStrike" kern="1200" cap="none" spc="0" normalizeH="0" baseline="0" noProof="0">
              <a:ln>
                <a:noFill/>
              </a:ln>
              <a:solidFill>
                <a:srgbClr val="FFFFFF"/>
              </a:solidFill>
              <a:effectLst/>
              <a:uLnTx/>
              <a:uFillTx/>
              <a:latin typeface="Calibri"/>
              <a:ea typeface="Verdana"/>
              <a:cs typeface="Calibri"/>
              <a:sym typeface="Verdana"/>
            </a:endParaRPr>
          </a:p>
          <a:p>
            <a:pPr marL="0" marR="0" lvl="0" indent="0" algn="ctr" defTabSz="609585" rtl="0" eaLnBrk="1" fontAlgn="auto" latinLnBrk="0" hangingPunct="1">
              <a:lnSpc>
                <a:spcPct val="90000"/>
              </a:lnSpc>
              <a:spcBef>
                <a:spcPts val="0"/>
              </a:spcBef>
              <a:buClrTx/>
              <a:buSzTx/>
              <a:buFontTx/>
              <a:buNone/>
              <a:tabLst/>
              <a:defRPr/>
            </a:pPr>
            <a:r>
              <a:rPr kumimoji="0" lang="en" sz="1200" b="1" i="0" u="none" strike="noStrike" kern="1200" cap="none" spc="0" normalizeH="0" baseline="0" noProof="0">
                <a:ln>
                  <a:noFill/>
                </a:ln>
                <a:solidFill>
                  <a:srgbClr val="FFFFFF"/>
                </a:solidFill>
                <a:effectLst/>
                <a:uLnTx/>
                <a:uFillTx/>
                <a:latin typeface="Calibri"/>
                <a:ea typeface="Verdana"/>
                <a:cs typeface="Calibri"/>
                <a:sym typeface="Verdana"/>
              </a:rPr>
              <a:t>Vacant</a:t>
            </a:r>
            <a:endParaRPr kumimoji="0" sz="1200" b="1" i="0" u="none" strike="noStrike" kern="1200" cap="none" spc="0" normalizeH="0" baseline="0" noProof="0">
              <a:ln>
                <a:noFill/>
              </a:ln>
              <a:solidFill>
                <a:srgbClr val="FFFFFF"/>
              </a:solidFill>
              <a:effectLst/>
              <a:uLnTx/>
              <a:uFillTx/>
              <a:latin typeface="Calibri"/>
              <a:ea typeface="Verdana"/>
              <a:cs typeface="Calibri"/>
              <a:sym typeface="Verdana"/>
            </a:endParaRPr>
          </a:p>
        </p:txBody>
      </p:sp>
      <p:cxnSp>
        <p:nvCxnSpPr>
          <p:cNvPr id="4" name="Straight Connector 3">
            <a:extLst>
              <a:ext uri="{FF2B5EF4-FFF2-40B4-BE49-F238E27FC236}">
                <a16:creationId xmlns:a16="http://schemas.microsoft.com/office/drawing/2014/main" id="{6A37FAA4-767B-A07E-6A01-EEEC181BC357}"/>
              </a:ext>
              <a:ext uri="{C183D7F6-B498-43B3-948B-1728B52AA6E4}">
                <adec:decorative xmlns:adec="http://schemas.microsoft.com/office/drawing/2017/decorative" val="1"/>
              </a:ext>
            </a:extLst>
          </p:cNvPr>
          <p:cNvCxnSpPr>
            <a:cxnSpLocks/>
            <a:stCxn id="369" idx="3"/>
            <a:endCxn id="371" idx="1"/>
          </p:cNvCxnSpPr>
          <p:nvPr/>
        </p:nvCxnSpPr>
        <p:spPr>
          <a:xfrm>
            <a:off x="7200784" y="1554480"/>
            <a:ext cx="1616158" cy="0"/>
          </a:xfrm>
          <a:prstGeom prst="line">
            <a:avLst/>
          </a:prstGeom>
          <a:ln w="9525"/>
        </p:spPr>
        <p:style>
          <a:lnRef idx="1">
            <a:schemeClr val="dk1"/>
          </a:lnRef>
          <a:fillRef idx="0">
            <a:schemeClr val="dk1"/>
          </a:fillRef>
          <a:effectRef idx="0">
            <a:schemeClr val="dk1"/>
          </a:effectRef>
          <a:fontRef idx="minor">
            <a:schemeClr val="tx1"/>
          </a:fontRef>
        </p:style>
      </p:cxnSp>
      <p:sp>
        <p:nvSpPr>
          <p:cNvPr id="371" name="Google Shape;371;p28">
            <a:extLst>
              <a:ext uri="{C183D7F6-B498-43B3-948B-1728B52AA6E4}">
                <adec:decorative xmlns:adec="http://schemas.microsoft.com/office/drawing/2017/decorative" val="1"/>
              </a:ext>
            </a:extLst>
          </p:cNvPr>
          <p:cNvSpPr/>
          <p:nvPr/>
        </p:nvSpPr>
        <p:spPr>
          <a:xfrm>
            <a:off x="8816942" y="1292587"/>
            <a:ext cx="2104350" cy="523786"/>
          </a:xfrm>
          <a:prstGeom prst="rect">
            <a:avLst/>
          </a:prstGeom>
          <a:solidFill>
            <a:srgbClr val="D1E4E3"/>
          </a:solidFill>
          <a:ln>
            <a:noFill/>
          </a:ln>
        </p:spPr>
        <p:txBody>
          <a:bodyPr spcFirstLastPara="1" wrap="square" lIns="91440" tIns="91440" rIns="91440" bIns="9144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kumimoji="0" lang="en" sz="1200" b="0" i="0" u="none" strike="noStrike" kern="1200" cap="none" spc="0" normalizeH="0" baseline="0" noProof="0">
                <a:ln>
                  <a:noFill/>
                </a:ln>
                <a:solidFill>
                  <a:prstClr val="black"/>
                </a:solidFill>
                <a:effectLst/>
                <a:uLnTx/>
                <a:uFillTx/>
                <a:latin typeface="Calibri"/>
                <a:ea typeface="Verdana"/>
                <a:cs typeface="Calibri"/>
                <a:sym typeface="Verdana"/>
              </a:rPr>
              <a:t>Program Support Office</a:t>
            </a:r>
            <a:br>
              <a:rPr kumimoji="0" lang="en" sz="1200" b="0" i="0" u="none" strike="noStrike" kern="1200" cap="none" spc="0" normalizeH="0" baseline="0" noProof="0">
                <a:ln>
                  <a:noFill/>
                </a:ln>
                <a:solidFill>
                  <a:prstClr val="black"/>
                </a:solidFill>
                <a:effectLst/>
                <a:uLnTx/>
                <a:uFillTx/>
                <a:latin typeface="Calibri"/>
                <a:ea typeface="Verdana"/>
                <a:cs typeface="Calibri"/>
              </a:rPr>
            </a:br>
            <a:r>
              <a:rPr kumimoji="0" lang="en" sz="1200" b="1" i="0" u="none" strike="noStrike" kern="1200" cap="none" spc="0" normalizeH="0" baseline="0" noProof="0">
                <a:ln>
                  <a:noFill/>
                </a:ln>
                <a:solidFill>
                  <a:prstClr val="black"/>
                </a:solidFill>
                <a:effectLst/>
                <a:uLnTx/>
                <a:uFillTx/>
                <a:latin typeface="Calibri"/>
                <a:ea typeface="Calibri"/>
                <a:cs typeface="Calibri"/>
                <a:sym typeface="Verdana"/>
              </a:rPr>
              <a:t>Deborah Cochran</a:t>
            </a:r>
            <a:endParaRPr kumimoji="0" lang="en-US" sz="1200" b="1" i="0" u="none" strike="noStrike" kern="1200" cap="none" spc="0" normalizeH="0" baseline="0" noProof="0">
              <a:ln>
                <a:noFill/>
              </a:ln>
              <a:solidFill>
                <a:prstClr val="black"/>
              </a:solidFill>
              <a:effectLst/>
              <a:uLnTx/>
              <a:uFillTx/>
              <a:latin typeface="Calibri"/>
              <a:ea typeface="Verdana"/>
              <a:cs typeface="Calibri"/>
            </a:endParaRPr>
          </a:p>
        </p:txBody>
      </p:sp>
      <p:cxnSp>
        <p:nvCxnSpPr>
          <p:cNvPr id="27" name="Connector: Elbow 26">
            <a:extLst>
              <a:ext uri="{FF2B5EF4-FFF2-40B4-BE49-F238E27FC236}">
                <a16:creationId xmlns:a16="http://schemas.microsoft.com/office/drawing/2014/main" id="{932B63A9-68CE-16C0-FA49-7B7A4F3481D4}"/>
              </a:ext>
              <a:ext uri="{C183D7F6-B498-43B3-948B-1728B52AA6E4}">
                <adec:decorative xmlns:adec="http://schemas.microsoft.com/office/drawing/2017/decorative" val="1"/>
              </a:ext>
            </a:extLst>
          </p:cNvPr>
          <p:cNvCxnSpPr>
            <a:stCxn id="369" idx="2"/>
            <a:endCxn id="382" idx="0"/>
          </p:cNvCxnSpPr>
          <p:nvPr/>
        </p:nvCxnSpPr>
        <p:spPr>
          <a:xfrm rot="5400000">
            <a:off x="3743393" y="-267543"/>
            <a:ext cx="164824" cy="4540391"/>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Google Shape;382;p28">
            <a:extLst>
              <a:ext uri="{C183D7F6-B498-43B3-948B-1728B52AA6E4}">
                <adec:decorative xmlns:adec="http://schemas.microsoft.com/office/drawing/2017/decorative" val="1"/>
              </a:ext>
            </a:extLst>
          </p:cNvPr>
          <p:cNvSpPr/>
          <p:nvPr/>
        </p:nvSpPr>
        <p:spPr>
          <a:xfrm>
            <a:off x="450825" y="2085064"/>
            <a:ext cx="2209568" cy="640080"/>
          </a:xfrm>
          <a:prstGeom prst="rect">
            <a:avLst/>
          </a:prstGeom>
          <a:solidFill>
            <a:schemeClr val="accent2"/>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300"/>
              </a:spcAft>
              <a:buClrTx/>
              <a:buSzTx/>
              <a:buFontTx/>
              <a:buNone/>
              <a:tabLst/>
              <a:defRPr/>
            </a:pPr>
            <a:r>
              <a:rPr lang="en" sz="1200">
                <a:solidFill>
                  <a:schemeClr val="bg1"/>
                </a:solidFill>
                <a:sym typeface="Verdana"/>
              </a:rPr>
              <a:t>Indirect Cost &amp;</a:t>
            </a:r>
            <a:br>
              <a:rPr lang="en" sz="1200">
                <a:solidFill>
                  <a:schemeClr val="bg1"/>
                </a:solidFill>
              </a:rPr>
            </a:br>
            <a:r>
              <a:rPr lang="en" sz="1200">
                <a:solidFill>
                  <a:schemeClr val="bg1"/>
                </a:solidFill>
                <a:sym typeface="Verdana"/>
              </a:rPr>
              <a:t>Contract Audit Division</a:t>
            </a:r>
            <a:endParaRPr lang="en-US" sz="1200">
              <a:solidFill>
                <a:schemeClr val="bg1"/>
              </a:solidFill>
            </a:endParaRPr>
          </a:p>
          <a:p>
            <a:pPr marL="0" marR="0" lvl="0" indent="0" algn="ctr" defTabSz="609585" rtl="0" eaLnBrk="1" fontAlgn="auto" latinLnBrk="0" hangingPunct="1">
              <a:lnSpc>
                <a:spcPct val="90000"/>
              </a:lnSpc>
              <a:spcBef>
                <a:spcPts val="0"/>
              </a:spcBef>
              <a:spcAft>
                <a:spcPts val="300"/>
              </a:spcAft>
              <a:buClrTx/>
              <a:buSzTx/>
              <a:buFontTx/>
              <a:buNone/>
              <a:tabLst/>
              <a:defRPr/>
            </a:pPr>
            <a:r>
              <a:rPr lang="en" sz="1200" b="1">
                <a:solidFill>
                  <a:schemeClr val="bg1"/>
                </a:solidFill>
                <a:sym typeface="Verdana"/>
              </a:rPr>
              <a:t>Craig Wills</a:t>
            </a:r>
            <a:endParaRPr sz="1200" b="1">
              <a:solidFill>
                <a:schemeClr val="bg1"/>
              </a:solidFill>
              <a:sym typeface="Verdana"/>
            </a:endParaRPr>
          </a:p>
        </p:txBody>
      </p:sp>
      <p:sp>
        <p:nvSpPr>
          <p:cNvPr id="384" name="Google Shape;384;p28">
            <a:extLst>
              <a:ext uri="{C183D7F6-B498-43B3-948B-1728B52AA6E4}">
                <adec:decorative xmlns:adec="http://schemas.microsoft.com/office/drawing/2017/decorative" val="1"/>
              </a:ext>
            </a:extLst>
          </p:cNvPr>
          <p:cNvSpPr/>
          <p:nvPr/>
        </p:nvSpPr>
        <p:spPr>
          <a:xfrm>
            <a:off x="450825" y="2765088"/>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Indirect Cost Services</a:t>
            </a:r>
            <a:br>
              <a:rPr lang="en" sz="1200">
                <a:sym typeface="Verdana"/>
              </a:rPr>
            </a:br>
            <a:r>
              <a:rPr lang="en" sz="1200">
                <a:sym typeface="Verdana"/>
              </a:rPr>
              <a:t>Branch I</a:t>
            </a:r>
            <a:endParaRPr sz="1200">
              <a:sym typeface="Verdana"/>
            </a:endParaRP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Vacant</a:t>
            </a:r>
            <a:endParaRPr sz="1200" b="1">
              <a:sym typeface="Verdana"/>
            </a:endParaRPr>
          </a:p>
        </p:txBody>
      </p:sp>
      <p:sp>
        <p:nvSpPr>
          <p:cNvPr id="383" name="Google Shape;383;p28">
            <a:extLst>
              <a:ext uri="{C183D7F6-B498-43B3-948B-1728B52AA6E4}">
                <adec:decorative xmlns:adec="http://schemas.microsoft.com/office/drawing/2017/decorative" val="1"/>
              </a:ext>
            </a:extLst>
          </p:cNvPr>
          <p:cNvSpPr/>
          <p:nvPr/>
        </p:nvSpPr>
        <p:spPr>
          <a:xfrm>
            <a:off x="450825" y="3414079"/>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a:sym typeface="Verdana"/>
              </a:rPr>
              <a:t>Indirect Cost Services</a:t>
            </a:r>
            <a:br>
              <a:rPr lang="en-US" sz="1200">
                <a:sym typeface="Verdana"/>
              </a:rPr>
            </a:br>
            <a:r>
              <a:rPr lang="en-US" sz="1200">
                <a:sym typeface="Verdana"/>
              </a:rPr>
              <a:t>Branch II</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sym typeface="Verdana"/>
              </a:rPr>
              <a:t>Wayne Guanzon (A)</a:t>
            </a:r>
            <a:endParaRPr sz="1200" b="1">
              <a:sym typeface="Verdana"/>
            </a:endParaRPr>
          </a:p>
        </p:txBody>
      </p:sp>
      <p:sp>
        <p:nvSpPr>
          <p:cNvPr id="6" name="Google Shape;383;p28" descr="Negotiation Branch II&#10;Mark Stout&#10;" title="Negotiation Branch II - Mark Stout">
            <a:extLst>
              <a:ext uri="{FF2B5EF4-FFF2-40B4-BE49-F238E27FC236}">
                <a16:creationId xmlns:a16="http://schemas.microsoft.com/office/drawing/2014/main" id="{D37D45E4-E46A-05B2-98AC-0245A4B82633}"/>
              </a:ext>
            </a:extLst>
          </p:cNvPr>
          <p:cNvSpPr/>
          <p:nvPr/>
        </p:nvSpPr>
        <p:spPr>
          <a:xfrm>
            <a:off x="450825" y="4063070"/>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a:sym typeface="Verdana"/>
              </a:rPr>
              <a:t>Indirect Cost Services</a:t>
            </a:r>
            <a:br>
              <a:rPr lang="en-US" sz="1200">
                <a:sym typeface="Verdana"/>
              </a:rPr>
            </a:br>
            <a:r>
              <a:rPr lang="en-US" sz="1200">
                <a:sym typeface="Verdana"/>
              </a:rPr>
              <a:t>Branch III</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Muberra Guvenc</a:t>
            </a:r>
            <a:endParaRPr sz="1200" b="1">
              <a:sym typeface="Verdana"/>
            </a:endParaRPr>
          </a:p>
        </p:txBody>
      </p:sp>
      <p:sp>
        <p:nvSpPr>
          <p:cNvPr id="385" name="Google Shape;385;p28">
            <a:extLst>
              <a:ext uri="{C183D7F6-B498-43B3-948B-1728B52AA6E4}">
                <adec:decorative xmlns:adec="http://schemas.microsoft.com/office/drawing/2017/decorative" val="1"/>
              </a:ext>
            </a:extLst>
          </p:cNvPr>
          <p:cNvSpPr/>
          <p:nvPr/>
        </p:nvSpPr>
        <p:spPr>
          <a:xfrm>
            <a:off x="450825" y="4712061"/>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a:sym typeface="Verdana"/>
              </a:rPr>
              <a:t>Acquisition Audit Services</a:t>
            </a:r>
            <a:br>
              <a:rPr lang="en-US" sz="1200">
                <a:sym typeface="Verdana"/>
              </a:rPr>
            </a:br>
            <a:r>
              <a:rPr lang="en-US" sz="1200">
                <a:sym typeface="Verdana"/>
              </a:rPr>
              <a:t>Branch I</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Kimberly Holt</a:t>
            </a:r>
            <a:endParaRPr sz="1200" b="1">
              <a:sym typeface="Verdana"/>
            </a:endParaRPr>
          </a:p>
        </p:txBody>
      </p:sp>
      <p:sp>
        <p:nvSpPr>
          <p:cNvPr id="42" name="Google Shape;385;p28">
            <a:extLst>
              <a:ext uri="{FF2B5EF4-FFF2-40B4-BE49-F238E27FC236}">
                <a16:creationId xmlns:a16="http://schemas.microsoft.com/office/drawing/2014/main" id="{2ACDD128-D2A9-43B7-ADB8-9C77EF5C785A}"/>
              </a:ext>
              <a:ext uri="{C183D7F6-B498-43B3-948B-1728B52AA6E4}">
                <adec:decorative xmlns:adec="http://schemas.microsoft.com/office/drawing/2017/decorative" val="1"/>
              </a:ext>
            </a:extLst>
          </p:cNvPr>
          <p:cNvSpPr/>
          <p:nvPr/>
        </p:nvSpPr>
        <p:spPr>
          <a:xfrm>
            <a:off x="450825" y="5361052"/>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a:sym typeface="Verdana"/>
              </a:rPr>
              <a:t>Acquisition Audit Services</a:t>
            </a:r>
            <a:br>
              <a:rPr lang="en-US" sz="1200">
                <a:sym typeface="Verdana"/>
              </a:rPr>
            </a:br>
            <a:r>
              <a:rPr lang="en-US" sz="1200">
                <a:sym typeface="Verdana"/>
              </a:rPr>
              <a:t>Branch II</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sym typeface="Verdana"/>
              </a:rPr>
              <a:t>Mike Francisco</a:t>
            </a:r>
            <a:endParaRPr sz="1200" b="1">
              <a:sym typeface="Verdana"/>
            </a:endParaRPr>
          </a:p>
        </p:txBody>
      </p:sp>
      <p:cxnSp>
        <p:nvCxnSpPr>
          <p:cNvPr id="29" name="Connector: Elbow 28">
            <a:extLst>
              <a:ext uri="{FF2B5EF4-FFF2-40B4-BE49-F238E27FC236}">
                <a16:creationId xmlns:a16="http://schemas.microsoft.com/office/drawing/2014/main" id="{E13C8A00-6F67-A60B-D506-FDA34A00D849}"/>
              </a:ext>
              <a:ext uri="{C183D7F6-B498-43B3-948B-1728B52AA6E4}">
                <adec:decorative xmlns:adec="http://schemas.microsoft.com/office/drawing/2017/decorative" val="1"/>
              </a:ext>
            </a:extLst>
          </p:cNvPr>
          <p:cNvCxnSpPr>
            <a:cxnSpLocks/>
            <a:stCxn id="369" idx="2"/>
            <a:endCxn id="377" idx="0"/>
          </p:cNvCxnSpPr>
          <p:nvPr/>
        </p:nvCxnSpPr>
        <p:spPr>
          <a:xfrm rot="5400000">
            <a:off x="4878490" y="867554"/>
            <a:ext cx="164824" cy="227019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7" name="Google Shape;377;p28">
            <a:extLst>
              <a:ext uri="{C183D7F6-B498-43B3-948B-1728B52AA6E4}">
                <adec:decorative xmlns:adec="http://schemas.microsoft.com/office/drawing/2017/decorative" val="1"/>
              </a:ext>
            </a:extLst>
          </p:cNvPr>
          <p:cNvSpPr/>
          <p:nvPr/>
        </p:nvSpPr>
        <p:spPr>
          <a:xfrm>
            <a:off x="2721020" y="2085064"/>
            <a:ext cx="2209568" cy="640080"/>
          </a:xfrm>
          <a:prstGeom prst="rect">
            <a:avLst/>
          </a:prstGeom>
          <a:solidFill>
            <a:schemeClr val="accent2"/>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300"/>
              </a:spcAft>
              <a:buClrTx/>
              <a:buSzTx/>
              <a:buFontTx/>
              <a:buNone/>
              <a:tabLst/>
              <a:defRPr/>
            </a:pPr>
            <a:r>
              <a:rPr lang="en" sz="1200">
                <a:solidFill>
                  <a:schemeClr val="bg1"/>
                </a:solidFill>
                <a:sym typeface="Verdana"/>
              </a:rPr>
              <a:t>Functional Support Division</a:t>
            </a:r>
          </a:p>
          <a:p>
            <a:pPr marL="0" marR="0" lvl="0" indent="0" algn="ctr" defTabSz="609585" rtl="0" eaLnBrk="1" fontAlgn="auto" latinLnBrk="0" hangingPunct="1">
              <a:lnSpc>
                <a:spcPct val="90000"/>
              </a:lnSpc>
              <a:spcBef>
                <a:spcPts val="0"/>
              </a:spcBef>
              <a:spcAft>
                <a:spcPts val="300"/>
              </a:spcAft>
              <a:buClrTx/>
              <a:buSzTx/>
              <a:buFontTx/>
              <a:buNone/>
              <a:tabLst/>
              <a:defRPr/>
            </a:pPr>
            <a:r>
              <a:rPr lang="en-US" sz="1200" b="1">
                <a:solidFill>
                  <a:schemeClr val="bg1"/>
                </a:solidFill>
                <a:sym typeface="Verdana"/>
              </a:rPr>
              <a:t>Meredith Day</a:t>
            </a:r>
            <a:endParaRPr sz="1200" b="1">
              <a:solidFill>
                <a:schemeClr val="bg1"/>
              </a:solidFill>
              <a:sym typeface="Verdana"/>
            </a:endParaRPr>
          </a:p>
        </p:txBody>
      </p:sp>
      <p:sp>
        <p:nvSpPr>
          <p:cNvPr id="374" name="Google Shape;374;p28">
            <a:extLst>
              <a:ext uri="{C183D7F6-B498-43B3-948B-1728B52AA6E4}">
                <adec:decorative xmlns:adec="http://schemas.microsoft.com/office/drawing/2017/decorative" val="1"/>
              </a:ext>
            </a:extLst>
          </p:cNvPr>
          <p:cNvSpPr/>
          <p:nvPr/>
        </p:nvSpPr>
        <p:spPr>
          <a:xfrm>
            <a:off x="2721020" y="2765088"/>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Procure to Pay</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Dave Tucholski (A)</a:t>
            </a:r>
            <a:endParaRPr sz="1200" b="1">
              <a:sym typeface="Verdana"/>
            </a:endParaRPr>
          </a:p>
        </p:txBody>
      </p:sp>
      <p:sp>
        <p:nvSpPr>
          <p:cNvPr id="376" name="Google Shape;376;p28">
            <a:extLst>
              <a:ext uri="{C183D7F6-B498-43B3-948B-1728B52AA6E4}">
                <adec:decorative xmlns:adec="http://schemas.microsoft.com/office/drawing/2017/decorative" val="1"/>
              </a:ext>
            </a:extLst>
          </p:cNvPr>
          <p:cNvSpPr/>
          <p:nvPr/>
        </p:nvSpPr>
        <p:spPr>
          <a:xfrm>
            <a:off x="2721020" y="3414079"/>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Acquisition Support</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Dave Tucholski</a:t>
            </a:r>
            <a:endParaRPr sz="1200" b="1">
              <a:sym typeface="Verdana"/>
            </a:endParaRPr>
          </a:p>
        </p:txBody>
      </p:sp>
      <p:sp>
        <p:nvSpPr>
          <p:cNvPr id="375" name="Google Shape;375;p28">
            <a:extLst>
              <a:ext uri="{C183D7F6-B498-43B3-948B-1728B52AA6E4}">
                <adec:decorative xmlns:adec="http://schemas.microsoft.com/office/drawing/2017/decorative" val="1"/>
              </a:ext>
            </a:extLst>
          </p:cNvPr>
          <p:cNvSpPr/>
          <p:nvPr/>
        </p:nvSpPr>
        <p:spPr>
          <a:xfrm>
            <a:off x="2721020" y="4063070"/>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Financial Support and Reporting</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Trang Nguyen (A)*</a:t>
            </a:r>
            <a:endParaRPr sz="1200" b="1"/>
          </a:p>
        </p:txBody>
      </p:sp>
      <p:sp>
        <p:nvSpPr>
          <p:cNvPr id="389" name="Google Shape;389;p28">
            <a:extLst>
              <a:ext uri="{C183D7F6-B498-43B3-948B-1728B52AA6E4}">
                <adec:decorative xmlns:adec="http://schemas.microsoft.com/office/drawing/2017/decorative" val="1"/>
              </a:ext>
            </a:extLst>
          </p:cNvPr>
          <p:cNvSpPr/>
          <p:nvPr/>
        </p:nvSpPr>
        <p:spPr>
          <a:xfrm>
            <a:off x="2721020" y="4712061"/>
            <a:ext cx="2209568" cy="612648"/>
          </a:xfrm>
          <a:prstGeom prst="rect">
            <a:avLst/>
          </a:prstGeom>
          <a:solidFill>
            <a:srgbClr val="FFC000"/>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eTravel</a:t>
            </a:r>
            <a:br>
              <a:rPr lang="en" sz="1200">
                <a:sym typeface="Verdana"/>
              </a:rPr>
            </a:br>
            <a:r>
              <a:rPr lang="en-US"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sym typeface="Verdana"/>
              </a:rPr>
              <a:t>Giselle Sachse (A)</a:t>
            </a:r>
            <a:endParaRPr sz="1200" b="1">
              <a:sym typeface="Verdana"/>
            </a:endParaRPr>
          </a:p>
        </p:txBody>
      </p:sp>
      <p:cxnSp>
        <p:nvCxnSpPr>
          <p:cNvPr id="32" name="Straight Connector 31">
            <a:extLst>
              <a:ext uri="{FF2B5EF4-FFF2-40B4-BE49-F238E27FC236}">
                <a16:creationId xmlns:a16="http://schemas.microsoft.com/office/drawing/2014/main" id="{6790DB7A-5C73-34C5-12DA-6F7EA7C83A14}"/>
              </a:ext>
              <a:ext uri="{C183D7F6-B498-43B3-948B-1728B52AA6E4}">
                <adec:decorative xmlns:adec="http://schemas.microsoft.com/office/drawing/2017/decorative" val="1"/>
              </a:ext>
            </a:extLst>
          </p:cNvPr>
          <p:cNvCxnSpPr>
            <a:stCxn id="369" idx="2"/>
            <a:endCxn id="391" idx="0"/>
          </p:cNvCxnSpPr>
          <p:nvPr/>
        </p:nvCxnSpPr>
        <p:spPr>
          <a:xfrm>
            <a:off x="6096000" y="1920240"/>
            <a:ext cx="0" cy="1648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Google Shape;391;p28">
            <a:extLst>
              <a:ext uri="{C183D7F6-B498-43B3-948B-1728B52AA6E4}">
                <adec:decorative xmlns:adec="http://schemas.microsoft.com/office/drawing/2017/decorative" val="1"/>
              </a:ext>
            </a:extLst>
          </p:cNvPr>
          <p:cNvSpPr/>
          <p:nvPr/>
        </p:nvSpPr>
        <p:spPr>
          <a:xfrm>
            <a:off x="4991216" y="2085064"/>
            <a:ext cx="2209568" cy="640080"/>
          </a:xfrm>
          <a:prstGeom prst="rect">
            <a:avLst/>
          </a:prstGeom>
          <a:solidFill>
            <a:schemeClr val="accent2"/>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300"/>
              </a:spcAft>
              <a:buClrTx/>
              <a:buSzTx/>
              <a:buFontTx/>
              <a:buNone/>
              <a:tabLst/>
              <a:defRPr/>
            </a:pPr>
            <a:r>
              <a:rPr lang="en" sz="1200">
                <a:solidFill>
                  <a:schemeClr val="bg1"/>
                </a:solidFill>
                <a:sym typeface="Verdana"/>
              </a:rPr>
              <a:t>Accounting Operations</a:t>
            </a:r>
            <a:endParaRPr lang="en-US" sz="1200">
              <a:solidFill>
                <a:schemeClr val="bg1"/>
              </a:solidFill>
            </a:endParaRPr>
          </a:p>
          <a:p>
            <a:pPr marL="0" marR="0" lvl="0" indent="0" algn="ctr" defTabSz="609585" rtl="0" eaLnBrk="1" fontAlgn="auto" latinLnBrk="0" hangingPunct="1">
              <a:lnSpc>
                <a:spcPct val="90000"/>
              </a:lnSpc>
              <a:spcBef>
                <a:spcPts val="0"/>
              </a:spcBef>
              <a:spcAft>
                <a:spcPts val="300"/>
              </a:spcAft>
              <a:buClrTx/>
              <a:buSzTx/>
              <a:buFontTx/>
              <a:buNone/>
              <a:tabLst/>
              <a:defRPr/>
            </a:pPr>
            <a:r>
              <a:rPr lang="en" sz="1200">
                <a:solidFill>
                  <a:schemeClr val="bg1"/>
                </a:solidFill>
                <a:sym typeface="Verdana"/>
              </a:rPr>
              <a:t>Services Division</a:t>
            </a:r>
          </a:p>
          <a:p>
            <a:pPr marL="0" marR="0" lvl="0" indent="0" algn="ctr" defTabSz="609585" rtl="0" eaLnBrk="1" fontAlgn="auto" latinLnBrk="0" hangingPunct="1">
              <a:lnSpc>
                <a:spcPct val="90000"/>
              </a:lnSpc>
              <a:spcBef>
                <a:spcPts val="0"/>
              </a:spcBef>
              <a:spcAft>
                <a:spcPts val="300"/>
              </a:spcAft>
              <a:buClr>
                <a:srgbClr val="000000"/>
              </a:buClr>
              <a:buSzTx/>
              <a:buFontTx/>
              <a:buNone/>
              <a:tabLst/>
              <a:defRPr/>
            </a:pPr>
            <a:r>
              <a:rPr lang="en" sz="1200" b="1">
                <a:solidFill>
                  <a:schemeClr val="bg1"/>
                </a:solidFill>
                <a:sym typeface="Verdana"/>
              </a:rPr>
              <a:t>Matt Schallenberg</a:t>
            </a:r>
            <a:endParaRPr sz="1200" b="1">
              <a:solidFill>
                <a:schemeClr val="bg1"/>
              </a:solidFill>
            </a:endParaRPr>
          </a:p>
        </p:txBody>
      </p:sp>
      <p:sp>
        <p:nvSpPr>
          <p:cNvPr id="392" name="Google Shape;392;p28">
            <a:extLst>
              <a:ext uri="{C183D7F6-B498-43B3-948B-1728B52AA6E4}">
                <adec:decorative xmlns:adec="http://schemas.microsoft.com/office/drawing/2017/decorative" val="1"/>
              </a:ext>
            </a:extLst>
          </p:cNvPr>
          <p:cNvSpPr/>
          <p:nvPr/>
        </p:nvSpPr>
        <p:spPr>
          <a:xfrm>
            <a:off x="4991216" y="2765088"/>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a:sym typeface="Verdana"/>
              </a:rPr>
              <a:t>Accounts Payable</a:t>
            </a:r>
            <a:r>
              <a:rPr lang="en" sz="1200">
                <a:sym typeface="Verdana"/>
              </a:rPr>
              <a:t>-FBMS &amp; IPAC</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sym typeface="Verdana"/>
              </a:rPr>
              <a:t>Lynette Aguilar (A)</a:t>
            </a:r>
            <a:endParaRPr sz="1200" b="1"/>
          </a:p>
        </p:txBody>
      </p:sp>
      <p:sp>
        <p:nvSpPr>
          <p:cNvPr id="394" name="Google Shape;394;p28">
            <a:extLst>
              <a:ext uri="{C183D7F6-B498-43B3-948B-1728B52AA6E4}">
                <adec:decorative xmlns:adec="http://schemas.microsoft.com/office/drawing/2017/decorative" val="1"/>
              </a:ext>
            </a:extLst>
          </p:cNvPr>
          <p:cNvSpPr/>
          <p:nvPr/>
        </p:nvSpPr>
        <p:spPr>
          <a:xfrm>
            <a:off x="4991216" y="3414079"/>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Accounts Payable-Oracle</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Lynette Aguilar</a:t>
            </a:r>
            <a:endParaRPr sz="1200" b="1"/>
          </a:p>
        </p:txBody>
      </p:sp>
      <p:sp>
        <p:nvSpPr>
          <p:cNvPr id="393" name="Google Shape;393;p28">
            <a:extLst>
              <a:ext uri="{C183D7F6-B498-43B3-948B-1728B52AA6E4}">
                <adec:decorative xmlns:adec="http://schemas.microsoft.com/office/drawing/2017/decorative" val="1"/>
              </a:ext>
            </a:extLst>
          </p:cNvPr>
          <p:cNvSpPr/>
          <p:nvPr/>
        </p:nvSpPr>
        <p:spPr>
          <a:xfrm>
            <a:off x="4991216" y="4063070"/>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
                <a:srgbClr val="000000"/>
              </a:buClr>
              <a:buSzTx/>
              <a:buFont typeface="Arial"/>
              <a:buNone/>
              <a:tabLst/>
              <a:defRPr/>
            </a:pPr>
            <a:r>
              <a:rPr lang="en-US" sz="1200">
                <a:sym typeface="Verdana"/>
              </a:rPr>
              <a:t>General Accounting</a:t>
            </a:r>
            <a:br>
              <a:rPr lang="en-US" sz="1200">
                <a:sym typeface="Verdana"/>
              </a:rPr>
            </a:br>
            <a:r>
              <a:rPr lang="en-US"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sym typeface="Verdana"/>
              </a:rPr>
              <a:t>Lake Gardner</a:t>
            </a:r>
            <a:endParaRPr lang="en-US" sz="1200" b="1"/>
          </a:p>
        </p:txBody>
      </p:sp>
      <p:sp>
        <p:nvSpPr>
          <p:cNvPr id="3" name="Google Shape;374;p28" descr="Procure to Pay Branch&#10;John Maye&#10;" title="Procure to Pay Branch John Maye">
            <a:extLst>
              <a:ext uri="{FF2B5EF4-FFF2-40B4-BE49-F238E27FC236}">
                <a16:creationId xmlns:a16="http://schemas.microsoft.com/office/drawing/2014/main" id="{AC8A7331-4BE4-89B0-BC03-BEF046E9632C}"/>
              </a:ext>
            </a:extLst>
          </p:cNvPr>
          <p:cNvSpPr/>
          <p:nvPr/>
        </p:nvSpPr>
        <p:spPr>
          <a:xfrm>
            <a:off x="4991216" y="4712061"/>
            <a:ext cx="2209568" cy="612648"/>
          </a:xfrm>
          <a:prstGeom prst="rect">
            <a:avLst/>
          </a:prstGeom>
          <a:solidFill>
            <a:srgbClr val="FFC000"/>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Permanent Change of Station (PCS) and Travel 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sym typeface="Verdana"/>
              </a:rPr>
              <a:t>Donnie Bivens</a:t>
            </a:r>
          </a:p>
        </p:txBody>
      </p:sp>
      <p:sp>
        <p:nvSpPr>
          <p:cNvPr id="7" name="Google Shape;375;p28" descr="Financial Support and Reporting Branch&#10;Bobby Laviolette&#10;" title="Financial Support and Reporting Branch Bobby Laviolette">
            <a:extLst>
              <a:ext uri="{FF2B5EF4-FFF2-40B4-BE49-F238E27FC236}">
                <a16:creationId xmlns:a16="http://schemas.microsoft.com/office/drawing/2014/main" id="{9046E2F2-FAB8-00A2-E5EC-F68D6628C8D1}"/>
              </a:ext>
            </a:extLst>
          </p:cNvPr>
          <p:cNvSpPr/>
          <p:nvPr/>
        </p:nvSpPr>
        <p:spPr>
          <a:xfrm>
            <a:off x="4991216" y="5361052"/>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Billings &amp; Collections</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Ranae Trujillo</a:t>
            </a:r>
            <a:endParaRPr sz="1200" b="1"/>
          </a:p>
        </p:txBody>
      </p:sp>
      <p:sp>
        <p:nvSpPr>
          <p:cNvPr id="9" name="Google Shape;375;p28" descr="Financial Support and Reporting Branch&#10;Bobby Laviolette&#10;" title="Financial Support and Reporting Branch Bobby Laviolette">
            <a:extLst>
              <a:ext uri="{FF2B5EF4-FFF2-40B4-BE49-F238E27FC236}">
                <a16:creationId xmlns:a16="http://schemas.microsoft.com/office/drawing/2014/main" id="{DD966ED9-8BD8-7E44-ECC1-1F98EE013DCE}"/>
              </a:ext>
            </a:extLst>
          </p:cNvPr>
          <p:cNvSpPr/>
          <p:nvPr/>
        </p:nvSpPr>
        <p:spPr>
          <a:xfrm>
            <a:off x="4991216" y="6010043"/>
            <a:ext cx="2209568" cy="365126"/>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Quarters Section</a:t>
            </a:r>
            <a:endParaRPr lang="en-US" sz="1200"/>
          </a:p>
        </p:txBody>
      </p:sp>
      <p:cxnSp>
        <p:nvCxnSpPr>
          <p:cNvPr id="34" name="Connector: Elbow 33">
            <a:extLst>
              <a:ext uri="{FF2B5EF4-FFF2-40B4-BE49-F238E27FC236}">
                <a16:creationId xmlns:a16="http://schemas.microsoft.com/office/drawing/2014/main" id="{E8F20035-C9E0-C40D-403A-49FCEEA92B29}"/>
              </a:ext>
              <a:ext uri="{C183D7F6-B498-43B3-948B-1728B52AA6E4}">
                <adec:decorative xmlns:adec="http://schemas.microsoft.com/office/drawing/2017/decorative" val="1"/>
              </a:ext>
            </a:extLst>
          </p:cNvPr>
          <p:cNvCxnSpPr>
            <a:stCxn id="369" idx="2"/>
            <a:endCxn id="378" idx="0"/>
          </p:cNvCxnSpPr>
          <p:nvPr/>
        </p:nvCxnSpPr>
        <p:spPr>
          <a:xfrm rot="16200000" flipH="1">
            <a:off x="7148685" y="867554"/>
            <a:ext cx="164824" cy="2270195"/>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8" name="Google Shape;378;p28">
            <a:extLst>
              <a:ext uri="{C183D7F6-B498-43B3-948B-1728B52AA6E4}">
                <adec:decorative xmlns:adec="http://schemas.microsoft.com/office/drawing/2017/decorative" val="1"/>
              </a:ext>
            </a:extLst>
          </p:cNvPr>
          <p:cNvSpPr/>
          <p:nvPr/>
        </p:nvSpPr>
        <p:spPr>
          <a:xfrm>
            <a:off x="7261411" y="2085064"/>
            <a:ext cx="2209568" cy="640080"/>
          </a:xfrm>
          <a:prstGeom prst="rect">
            <a:avLst/>
          </a:prstGeom>
          <a:solidFill>
            <a:schemeClr val="accent2"/>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300"/>
              </a:spcAft>
              <a:buClrTx/>
              <a:buSzTx/>
              <a:buFontTx/>
              <a:buNone/>
              <a:tabLst/>
              <a:defRPr/>
            </a:pPr>
            <a:r>
              <a:rPr lang="en" sz="1200">
                <a:solidFill>
                  <a:schemeClr val="bg1"/>
                </a:solidFill>
                <a:sym typeface="Verdana"/>
              </a:rPr>
              <a:t>Technical Services and</a:t>
            </a:r>
            <a:br>
              <a:rPr lang="en" sz="1200">
                <a:solidFill>
                  <a:schemeClr val="bg1"/>
                </a:solidFill>
                <a:sym typeface="Verdana"/>
              </a:rPr>
            </a:br>
            <a:r>
              <a:rPr lang="en" sz="1200">
                <a:solidFill>
                  <a:schemeClr val="bg1"/>
                </a:solidFill>
                <a:sym typeface="Verdana"/>
              </a:rPr>
              <a:t>Solutions Division</a:t>
            </a:r>
          </a:p>
          <a:p>
            <a:pPr marL="0" marR="0" lvl="0" indent="0" algn="ctr" defTabSz="609585" rtl="0" eaLnBrk="1" fontAlgn="auto" latinLnBrk="0" hangingPunct="1">
              <a:lnSpc>
                <a:spcPct val="90000"/>
              </a:lnSpc>
              <a:spcBef>
                <a:spcPts val="0"/>
              </a:spcBef>
              <a:spcAft>
                <a:spcPts val="300"/>
              </a:spcAft>
              <a:buClrTx/>
              <a:buSzTx/>
              <a:buFontTx/>
              <a:buNone/>
              <a:tabLst/>
              <a:defRPr/>
            </a:pPr>
            <a:r>
              <a:rPr lang="en" sz="1200" b="1">
                <a:solidFill>
                  <a:schemeClr val="bg1"/>
                </a:solidFill>
                <a:sym typeface="Verdana"/>
              </a:rPr>
              <a:t>Neelima Narra</a:t>
            </a:r>
            <a:endParaRPr sz="1200" b="1">
              <a:solidFill>
                <a:schemeClr val="bg1"/>
              </a:solidFill>
              <a:sym typeface="Verdana"/>
            </a:endParaRPr>
          </a:p>
        </p:txBody>
      </p:sp>
      <p:sp>
        <p:nvSpPr>
          <p:cNvPr id="379" name="Google Shape;379;p28">
            <a:extLst>
              <a:ext uri="{C183D7F6-B498-43B3-948B-1728B52AA6E4}">
                <adec:decorative xmlns:adec="http://schemas.microsoft.com/office/drawing/2017/decorative" val="1"/>
              </a:ext>
            </a:extLst>
          </p:cNvPr>
          <p:cNvSpPr/>
          <p:nvPr/>
        </p:nvSpPr>
        <p:spPr>
          <a:xfrm>
            <a:off x="7261411" y="2765088"/>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Application &amp; Database Administration 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Vacant</a:t>
            </a:r>
            <a:endParaRPr sz="1200" b="1">
              <a:sym typeface="Verdana"/>
            </a:endParaRPr>
          </a:p>
        </p:txBody>
      </p:sp>
      <p:sp>
        <p:nvSpPr>
          <p:cNvPr id="380" name="Google Shape;380;p28">
            <a:extLst>
              <a:ext uri="{C183D7F6-B498-43B3-948B-1728B52AA6E4}">
                <adec:decorative xmlns:adec="http://schemas.microsoft.com/office/drawing/2017/decorative" val="1"/>
              </a:ext>
            </a:extLst>
          </p:cNvPr>
          <p:cNvSpPr/>
          <p:nvPr/>
        </p:nvSpPr>
        <p:spPr>
          <a:xfrm>
            <a:off x="7261411" y="3414079"/>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System Administration</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Vacant</a:t>
            </a:r>
            <a:endParaRPr sz="1200" b="1">
              <a:sym typeface="Verdana"/>
            </a:endParaRPr>
          </a:p>
        </p:txBody>
      </p:sp>
      <p:sp>
        <p:nvSpPr>
          <p:cNvPr id="396" name="Google Shape;396;p28">
            <a:extLst>
              <a:ext uri="{C183D7F6-B498-43B3-948B-1728B52AA6E4}">
                <adec:decorative xmlns:adec="http://schemas.microsoft.com/office/drawing/2017/decorative" val="1"/>
              </a:ext>
            </a:extLst>
          </p:cNvPr>
          <p:cNvSpPr/>
          <p:nvPr/>
        </p:nvSpPr>
        <p:spPr>
          <a:xfrm>
            <a:off x="7261411" y="4063070"/>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Process Automation</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err="1">
                <a:sym typeface="Verdana"/>
              </a:rPr>
              <a:t>Vilesh</a:t>
            </a:r>
            <a:r>
              <a:rPr lang="en-US" sz="1200" b="1">
                <a:sym typeface="Verdana"/>
              </a:rPr>
              <a:t> Salunkhe (A)</a:t>
            </a:r>
            <a:endParaRPr lang="en-US" sz="1200" b="1"/>
          </a:p>
        </p:txBody>
      </p:sp>
      <p:cxnSp>
        <p:nvCxnSpPr>
          <p:cNvPr id="36" name="Connector: Elbow 35">
            <a:extLst>
              <a:ext uri="{FF2B5EF4-FFF2-40B4-BE49-F238E27FC236}">
                <a16:creationId xmlns:a16="http://schemas.microsoft.com/office/drawing/2014/main" id="{CC125CBF-37B6-A85A-37CA-4D39F89E726E}"/>
              </a:ext>
              <a:ext uri="{C183D7F6-B498-43B3-948B-1728B52AA6E4}">
                <adec:decorative xmlns:adec="http://schemas.microsoft.com/office/drawing/2017/decorative" val="1"/>
              </a:ext>
            </a:extLst>
          </p:cNvPr>
          <p:cNvCxnSpPr>
            <a:stCxn id="369" idx="2"/>
            <a:endCxn id="367" idx="0"/>
          </p:cNvCxnSpPr>
          <p:nvPr/>
        </p:nvCxnSpPr>
        <p:spPr>
          <a:xfrm rot="16200000" flipH="1">
            <a:off x="8283783" y="-267544"/>
            <a:ext cx="164824" cy="4540391"/>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Google Shape;367;p28">
            <a:extLst>
              <a:ext uri="{C183D7F6-B498-43B3-948B-1728B52AA6E4}">
                <adec:decorative xmlns:adec="http://schemas.microsoft.com/office/drawing/2017/decorative" val="1"/>
              </a:ext>
            </a:extLst>
          </p:cNvPr>
          <p:cNvSpPr/>
          <p:nvPr/>
        </p:nvSpPr>
        <p:spPr>
          <a:xfrm>
            <a:off x="9531607" y="2085064"/>
            <a:ext cx="2209568" cy="640080"/>
          </a:xfrm>
          <a:prstGeom prst="rect">
            <a:avLst/>
          </a:prstGeom>
          <a:solidFill>
            <a:schemeClr val="accent2"/>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300"/>
              </a:spcAft>
              <a:buClrTx/>
              <a:buSzTx/>
              <a:buFontTx/>
              <a:buNone/>
              <a:tabLst/>
              <a:defRPr/>
            </a:pPr>
            <a:r>
              <a:rPr lang="en" sz="1200">
                <a:solidFill>
                  <a:schemeClr val="bg1"/>
                </a:solidFill>
                <a:sym typeface="Verdana"/>
              </a:rPr>
              <a:t>Administrative Support</a:t>
            </a:r>
            <a:br>
              <a:rPr lang="en" sz="1200">
                <a:solidFill>
                  <a:schemeClr val="bg1"/>
                </a:solidFill>
                <a:sym typeface="Verdana"/>
              </a:rPr>
            </a:br>
            <a:r>
              <a:rPr lang="en" sz="1200">
                <a:solidFill>
                  <a:schemeClr val="bg1"/>
                </a:solidFill>
                <a:sym typeface="Verdana"/>
              </a:rPr>
              <a:t>Division</a:t>
            </a:r>
          </a:p>
          <a:p>
            <a:pPr marL="0" marR="0" lvl="0" indent="0" algn="ctr" defTabSz="609585" rtl="0" eaLnBrk="1" fontAlgn="auto" latinLnBrk="0" hangingPunct="1">
              <a:lnSpc>
                <a:spcPct val="90000"/>
              </a:lnSpc>
              <a:spcBef>
                <a:spcPts val="0"/>
              </a:spcBef>
              <a:spcAft>
                <a:spcPts val="300"/>
              </a:spcAft>
              <a:buClr>
                <a:srgbClr val="000000"/>
              </a:buClr>
              <a:buSzTx/>
              <a:buFont typeface="Arial"/>
              <a:buNone/>
              <a:tabLst/>
              <a:defRPr/>
            </a:pPr>
            <a:r>
              <a:rPr lang="en" sz="1200" b="1">
                <a:solidFill>
                  <a:schemeClr val="bg1"/>
                </a:solidFill>
                <a:sym typeface="Verdana"/>
              </a:rPr>
              <a:t>Bill Apgar</a:t>
            </a:r>
            <a:endParaRPr sz="1200" b="1">
              <a:solidFill>
                <a:schemeClr val="bg1"/>
              </a:solidFill>
              <a:sym typeface="Verdana"/>
            </a:endParaRPr>
          </a:p>
        </p:txBody>
      </p:sp>
      <p:sp>
        <p:nvSpPr>
          <p:cNvPr id="370" name="Google Shape;370;p28">
            <a:extLst>
              <a:ext uri="{C183D7F6-B498-43B3-948B-1728B52AA6E4}">
                <adec:decorative xmlns:adec="http://schemas.microsoft.com/office/drawing/2017/decorative" val="1"/>
              </a:ext>
            </a:extLst>
          </p:cNvPr>
          <p:cNvSpPr/>
          <p:nvPr/>
        </p:nvSpPr>
        <p:spPr>
          <a:xfrm>
            <a:off x="9531607" y="2765088"/>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
                <a:srgbClr val="000000"/>
              </a:buClr>
              <a:buSzTx/>
              <a:buFont typeface="Arial"/>
              <a:buNone/>
              <a:tabLst/>
              <a:defRPr/>
            </a:pPr>
            <a:r>
              <a:rPr lang="en" sz="1200">
                <a:sym typeface="Verdana"/>
              </a:rPr>
              <a:t>Internal Control &amp; Audit </a:t>
            </a:r>
            <a:br>
              <a:rPr lang="en" sz="1200">
                <a:sym typeface="Verdana"/>
              </a:rPr>
            </a:br>
            <a:r>
              <a:rPr lang="en" sz="1200">
                <a:sym typeface="Verdana"/>
              </a:rPr>
              <a:t>Liaison Office</a:t>
            </a:r>
            <a:endParaRPr sz="1200">
              <a:sym typeface="Verdana"/>
            </a:endParaRPr>
          </a:p>
        </p:txBody>
      </p:sp>
      <p:sp>
        <p:nvSpPr>
          <p:cNvPr id="388" name="Google Shape;388;p28">
            <a:extLst>
              <a:ext uri="{C183D7F6-B498-43B3-948B-1728B52AA6E4}">
                <adec:decorative xmlns:adec="http://schemas.microsoft.com/office/drawing/2017/decorative" val="1"/>
              </a:ext>
            </a:extLst>
          </p:cNvPr>
          <p:cNvSpPr/>
          <p:nvPr/>
        </p:nvSpPr>
        <p:spPr>
          <a:xfrm>
            <a:off x="9531607" y="3414079"/>
            <a:ext cx="2209568" cy="612648"/>
          </a:xfrm>
          <a:prstGeom prst="rect">
            <a:avLst/>
          </a:prstGeom>
          <a:solidFill>
            <a:srgbClr val="D1E4E3"/>
          </a:solidFill>
          <a:ln>
            <a:noFill/>
          </a:ln>
        </p:spPr>
        <p:txBody>
          <a:bodyPr spcFirstLastPara="1" wrap="square" lIns="0" tIns="45720" rIns="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Contracting Officer’s Representative Services 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b="1"/>
              <a:t>Sarah Ames (A)</a:t>
            </a:r>
            <a:endParaRPr lang="en" sz="1200" b="1"/>
          </a:p>
        </p:txBody>
      </p:sp>
      <p:sp>
        <p:nvSpPr>
          <p:cNvPr id="373" name="Google Shape;373;p28">
            <a:extLst>
              <a:ext uri="{C183D7F6-B498-43B3-948B-1728B52AA6E4}">
                <adec:decorative xmlns:adec="http://schemas.microsoft.com/office/drawing/2017/decorative" val="1"/>
              </a:ext>
            </a:extLst>
          </p:cNvPr>
          <p:cNvSpPr/>
          <p:nvPr/>
        </p:nvSpPr>
        <p:spPr>
          <a:xfrm>
            <a:off x="9531607" y="4063070"/>
            <a:ext cx="2209568" cy="612648"/>
          </a:xfrm>
          <a:prstGeom prst="rect">
            <a:avLst/>
          </a:prstGeom>
          <a:solidFill>
            <a:srgbClr val="FFC000"/>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US" sz="1200">
                <a:sym typeface="Verdana"/>
              </a:rPr>
              <a:t>Charge Card Support</a:t>
            </a:r>
            <a:br>
              <a:rPr lang="en-US" sz="1200">
                <a:sym typeface="Verdana"/>
              </a:rPr>
            </a:br>
            <a:r>
              <a:rPr lang="en-US" sz="1200">
                <a:sym typeface="Verdana"/>
              </a:rPr>
              <a:t>Center 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t>Andrea Hall (A)</a:t>
            </a:r>
            <a:endParaRPr lang="en-US" sz="1200" b="1"/>
          </a:p>
        </p:txBody>
      </p:sp>
      <p:sp>
        <p:nvSpPr>
          <p:cNvPr id="5" name="Google Shape;384;p28" descr="Negotiation Branch I&#10;Doris Jensen&#10;" title="Negotiation Branch I -  Doris Jensen">
            <a:extLst>
              <a:ext uri="{FF2B5EF4-FFF2-40B4-BE49-F238E27FC236}">
                <a16:creationId xmlns:a16="http://schemas.microsoft.com/office/drawing/2014/main" id="{020A25E3-3B30-05FC-12FF-A8CEB9D01502}"/>
              </a:ext>
            </a:extLst>
          </p:cNvPr>
          <p:cNvSpPr/>
          <p:nvPr/>
        </p:nvSpPr>
        <p:spPr>
          <a:xfrm>
            <a:off x="9531607" y="4712061"/>
            <a:ext cx="2209568" cy="612648"/>
          </a:xfrm>
          <a:prstGeom prst="rect">
            <a:avLst/>
          </a:prstGeom>
          <a:solidFill>
            <a:srgbClr val="D1E4E3"/>
          </a:solidFill>
          <a:ln>
            <a:noFill/>
          </a:ln>
        </p:spPr>
        <p:txBody>
          <a:bodyPr spcFirstLastPara="1" wrap="square" lIns="45720" tIns="45720" rIns="45720" bIns="4572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200"/>
              </a:spcAft>
              <a:buClrTx/>
              <a:buSzTx/>
              <a:buFontTx/>
              <a:buNone/>
              <a:tabLst/>
              <a:defRPr/>
            </a:pPr>
            <a:r>
              <a:rPr lang="en" sz="1200">
                <a:sym typeface="Verdana"/>
              </a:rPr>
              <a:t>Project Management</a:t>
            </a:r>
            <a:br>
              <a:rPr lang="en" sz="1200">
                <a:sym typeface="Verdana"/>
              </a:rPr>
            </a:br>
            <a:r>
              <a:rPr lang="en" sz="1200">
                <a:sym typeface="Verdana"/>
              </a:rPr>
              <a:t>Branch</a:t>
            </a:r>
          </a:p>
          <a:p>
            <a:pPr marL="0" marR="0" lvl="0" indent="0" algn="ctr" defTabSz="609585" rtl="0" eaLnBrk="1" fontAlgn="auto" latinLnBrk="0" hangingPunct="1">
              <a:lnSpc>
                <a:spcPct val="90000"/>
              </a:lnSpc>
              <a:spcBef>
                <a:spcPts val="0"/>
              </a:spcBef>
              <a:spcAft>
                <a:spcPts val="200"/>
              </a:spcAft>
              <a:buClrTx/>
              <a:buSzTx/>
              <a:buFontTx/>
              <a:buNone/>
              <a:tabLst/>
              <a:defRPr/>
            </a:pPr>
            <a:r>
              <a:rPr lang="en" sz="1200" b="1">
                <a:sym typeface="Verdana"/>
              </a:rPr>
              <a:t>James Dell’Olio</a:t>
            </a:r>
            <a:endParaRPr sz="1200" b="1">
              <a:sym typeface="Verdana"/>
            </a:endParaRPr>
          </a:p>
        </p:txBody>
      </p:sp>
      <p:sp>
        <p:nvSpPr>
          <p:cNvPr id="11" name="TextBox 10">
            <a:extLst>
              <a:ext uri="{FF2B5EF4-FFF2-40B4-BE49-F238E27FC236}">
                <a16:creationId xmlns:a16="http://schemas.microsoft.com/office/drawing/2014/main" id="{21DCC986-4331-BF23-9148-8C1463C3DD7D}"/>
              </a:ext>
            </a:extLst>
          </p:cNvPr>
          <p:cNvSpPr txBox="1"/>
          <p:nvPr/>
        </p:nvSpPr>
        <p:spPr>
          <a:xfrm>
            <a:off x="8077200" y="6024304"/>
            <a:ext cx="4114800" cy="350865"/>
          </a:xfrm>
          <a:prstGeom prst="rect">
            <a:avLst/>
          </a:prstGeom>
          <a:solidFill>
            <a:schemeClr val="bg1">
              <a:lumMod val="95000"/>
            </a:schemeClr>
          </a:solidFill>
        </p:spPr>
        <p:txBody>
          <a:bodyPr wrap="square" lIns="91440" tIns="91440" rIns="91440" bIns="91440" rtlCol="0">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1200" i="1"/>
              <a:t>*Supervisor duties will be rotated among team every 120 days</a:t>
            </a:r>
          </a:p>
        </p:txBody>
      </p:sp>
      <p:sp>
        <p:nvSpPr>
          <p:cNvPr id="21" name="Footer Placeholder 20">
            <a:extLst>
              <a:ext uri="{FF2B5EF4-FFF2-40B4-BE49-F238E27FC236}">
                <a16:creationId xmlns:a16="http://schemas.microsoft.com/office/drawing/2014/main" id="{F748070E-D86F-DFDF-2B98-5C382D51EDA0}"/>
              </a:ext>
            </a:extLst>
          </p:cNvPr>
          <p:cNvSpPr>
            <a:spLocks noGrp="1"/>
          </p:cNvSpPr>
          <p:nvPr>
            <p:ph type="ftr" sz="quarter" idx="11"/>
          </p:nvPr>
        </p:nvSpPr>
        <p:spPr/>
        <p:txBody>
          <a:bodyPr/>
          <a:lstStyle/>
          <a:p>
            <a:r>
              <a:rPr lang="en-US"/>
              <a:t>IBC.DOI.GOV</a:t>
            </a:r>
          </a:p>
        </p:txBody>
      </p:sp>
      <p:sp>
        <p:nvSpPr>
          <p:cNvPr id="22" name="Slide Number Placeholder 21">
            <a:extLst>
              <a:ext uri="{FF2B5EF4-FFF2-40B4-BE49-F238E27FC236}">
                <a16:creationId xmlns:a16="http://schemas.microsoft.com/office/drawing/2014/main" id="{E1F8B468-F2A9-96B9-F48B-8135E2F1F4C6}"/>
              </a:ext>
            </a:extLst>
          </p:cNvPr>
          <p:cNvSpPr>
            <a:spLocks noGrp="1"/>
          </p:cNvSpPr>
          <p:nvPr>
            <p:ph type="sldNum" sz="quarter" idx="12"/>
          </p:nvPr>
        </p:nvSpPr>
        <p:spPr/>
        <p:txBody>
          <a:bodyPr/>
          <a:lstStyle/>
          <a:p>
            <a:fld id="{D5C9C6EC-2EE4-4097-8D3E-18A2EE8D6D0A}" type="slidenum">
              <a:rPr lang="en-US" smtClean="0"/>
              <a:t>5</a:t>
            </a:fld>
            <a:endParaRPr lang="en-US"/>
          </a:p>
        </p:txBody>
      </p:sp>
    </p:spTree>
    <p:extLst>
      <p:ext uri="{BB962C8B-B14F-4D97-AF65-F5344CB8AC3E}">
        <p14:creationId xmlns:p14="http://schemas.microsoft.com/office/powerpoint/2010/main" val="218218466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1106-8096-9E16-2DD3-E5008756D202}"/>
              </a:ext>
            </a:extLst>
          </p:cNvPr>
          <p:cNvSpPr>
            <a:spLocks noGrp="1"/>
          </p:cNvSpPr>
          <p:nvPr>
            <p:ph type="title"/>
          </p:nvPr>
        </p:nvSpPr>
        <p:spPr/>
        <p:txBody>
          <a:bodyPr/>
          <a:lstStyle/>
          <a:p>
            <a:r>
              <a:rPr lang="en-US">
                <a:ea typeface="Open Sans"/>
                <a:cs typeface="Open Sans"/>
              </a:rPr>
              <a:t>Etravel Updates</a:t>
            </a:r>
            <a:endParaRPr lang="en-US"/>
          </a:p>
        </p:txBody>
      </p:sp>
      <p:sp>
        <p:nvSpPr>
          <p:cNvPr id="3" name="Content Placeholder 2">
            <a:extLst>
              <a:ext uri="{FF2B5EF4-FFF2-40B4-BE49-F238E27FC236}">
                <a16:creationId xmlns:a16="http://schemas.microsoft.com/office/drawing/2014/main" id="{ED9DFF77-9EF9-6BFC-CBA2-C4D2F2E69442}"/>
              </a:ext>
            </a:extLst>
          </p:cNvPr>
          <p:cNvSpPr>
            <a:spLocks noGrp="1"/>
          </p:cNvSpPr>
          <p:nvPr>
            <p:ph idx="1"/>
          </p:nvPr>
        </p:nvSpPr>
        <p:spPr/>
        <p:txBody>
          <a:bodyPr vert="horz" lIns="91440" tIns="45720" rIns="91440" bIns="45720" rtlCol="0" anchor="t">
            <a:noAutofit/>
          </a:bodyPr>
          <a:lstStyle/>
          <a:p>
            <a:r>
              <a:rPr lang="en-US">
                <a:ea typeface="Calibri"/>
                <a:cs typeface="Calibri"/>
              </a:rPr>
              <a:t>August 3rd GO.gov go-live for TCSC customers </a:t>
            </a:r>
          </a:p>
          <a:p>
            <a:r>
              <a:rPr lang="en-US">
                <a:ea typeface="Calibri"/>
                <a:cs typeface="Calibri"/>
              </a:rPr>
              <a:t>GSA and IBM are still working on the solution to transition customers from TCSC to IBC. GSA should have an update next month.</a:t>
            </a:r>
          </a:p>
          <a:p>
            <a:r>
              <a:rPr lang="en-US">
                <a:ea typeface="Calibri"/>
                <a:cs typeface="Calibri"/>
              </a:rPr>
              <a:t>Working with CFM on processes requiring coordination from CFM, IBC, and customer agencies, such as line of accounting updates, new traveler profiles, and documents that error in GO.gov or financial system.</a:t>
            </a:r>
          </a:p>
          <a:p>
            <a:r>
              <a:rPr lang="en-US">
                <a:ea typeface="Calibri"/>
                <a:cs typeface="Calibri"/>
              </a:rPr>
              <a:t>IBC Customer Central with GO.gov resources:</a:t>
            </a:r>
            <a:endParaRPr lang="en-US">
              <a:latin typeface="Calibri"/>
              <a:ea typeface="Calibri"/>
              <a:cs typeface="Calibri"/>
            </a:endParaRPr>
          </a:p>
          <a:p>
            <a:pPr marL="457200" lvl="1" indent="0">
              <a:buNone/>
            </a:pPr>
            <a:r>
              <a:rPr lang="en-US" sz="2200">
                <a:latin typeface="Aptos"/>
                <a:ea typeface="Calibri"/>
                <a:cs typeface="Calibri"/>
                <a:hlinkClick r:id="rId2"/>
              </a:rPr>
              <a:t>https://ibc.doi.gov/FMD/eTravel/GoGov-Treasury</a:t>
            </a:r>
            <a:endParaRPr lang="en-US" sz="2200">
              <a:ea typeface="Calibri"/>
              <a:cs typeface="Calibri"/>
            </a:endParaRPr>
          </a:p>
          <a:p>
            <a:r>
              <a:rPr lang="en-US" sz="2600">
                <a:latin typeface="Aptos"/>
                <a:ea typeface="Calibri"/>
                <a:cs typeface="Calibri"/>
              </a:rPr>
              <a:t>Next GSA-TCSC Travel Services Working Group session is on July 8</a:t>
            </a:r>
            <a:r>
              <a:rPr lang="en-US" sz="2600" baseline="30000">
                <a:latin typeface="Aptos"/>
                <a:ea typeface="Calibri"/>
                <a:cs typeface="Calibri"/>
              </a:rPr>
              <a:t>th</a:t>
            </a:r>
            <a:r>
              <a:rPr lang="en-US" sz="2600">
                <a:latin typeface="Aptos"/>
                <a:ea typeface="Calibri"/>
                <a:cs typeface="Calibri"/>
              </a:rPr>
              <a:t> at 1 PM ET.</a:t>
            </a:r>
            <a:endParaRPr lang="en-US">
              <a:latin typeface="Calibri"/>
              <a:ea typeface="Calibri"/>
              <a:cs typeface="Calibri"/>
            </a:endParaRPr>
          </a:p>
          <a:p>
            <a:endParaRPr lang="en-US">
              <a:latin typeface="Calibri"/>
              <a:ea typeface="Calibri"/>
              <a:cs typeface="Calibri"/>
            </a:endParaRPr>
          </a:p>
        </p:txBody>
      </p:sp>
      <p:sp>
        <p:nvSpPr>
          <p:cNvPr id="4" name="Footer Placeholder 3">
            <a:extLst>
              <a:ext uri="{FF2B5EF4-FFF2-40B4-BE49-F238E27FC236}">
                <a16:creationId xmlns:a16="http://schemas.microsoft.com/office/drawing/2014/main" id="{E84325A9-79B7-0A7E-EDE5-8E09AE057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C578C-8DD8-350C-9496-45A48FD68BB2}"/>
              </a:ext>
            </a:extLst>
          </p:cNvPr>
          <p:cNvSpPr>
            <a:spLocks noGrp="1"/>
          </p:cNvSpPr>
          <p:nvPr>
            <p:ph type="sldNum" sz="quarter" idx="12"/>
          </p:nvPr>
        </p:nvSpPr>
        <p:spPr/>
        <p:txBody>
          <a:bodyPr/>
          <a:lstStyle/>
          <a:p>
            <a:fld id="{EE0C381A-70BB-4BD3-A09E-677F7665FA5E}" type="slidenum">
              <a:rPr lang="en-US" smtClean="0"/>
              <a:t>6</a:t>
            </a:fld>
            <a:endParaRPr lang="en-US"/>
          </a:p>
        </p:txBody>
      </p:sp>
    </p:spTree>
    <p:extLst>
      <p:ext uri="{BB962C8B-B14F-4D97-AF65-F5344CB8AC3E}">
        <p14:creationId xmlns:p14="http://schemas.microsoft.com/office/powerpoint/2010/main" val="105556008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E6E8-D9FE-CAE5-A5B4-FAD3BECBC8E5}"/>
              </a:ext>
            </a:extLst>
          </p:cNvPr>
          <p:cNvSpPr>
            <a:spLocks noGrp="1"/>
          </p:cNvSpPr>
          <p:nvPr>
            <p:ph type="title"/>
          </p:nvPr>
        </p:nvSpPr>
        <p:spPr/>
        <p:txBody>
          <a:bodyPr/>
          <a:lstStyle/>
          <a:p>
            <a:r>
              <a:rPr lang="en-US"/>
              <a:t>TDY Post-Audit Program Overview</a:t>
            </a:r>
          </a:p>
        </p:txBody>
      </p:sp>
      <p:sp>
        <p:nvSpPr>
          <p:cNvPr id="3" name="Content Placeholder 2">
            <a:extLst>
              <a:ext uri="{FF2B5EF4-FFF2-40B4-BE49-F238E27FC236}">
                <a16:creationId xmlns:a16="http://schemas.microsoft.com/office/drawing/2014/main" id="{0DFE6244-EBAE-C5C2-17A5-2432182FA962}"/>
              </a:ext>
            </a:extLst>
          </p:cNvPr>
          <p:cNvSpPr>
            <a:spLocks noGrp="1"/>
          </p:cNvSpPr>
          <p:nvPr>
            <p:ph idx="1"/>
          </p:nvPr>
        </p:nvSpPr>
        <p:spPr/>
        <p:txBody>
          <a:bodyPr/>
          <a:lstStyle/>
          <a:p>
            <a:pPr marL="0" indent="0">
              <a:buNone/>
            </a:pPr>
            <a:r>
              <a:rPr lang="en-US" sz="2000"/>
              <a:t>Objective: Risk-based post-audit process focused on compliance, improper payment prevention, and audit readiness.</a:t>
            </a:r>
          </a:p>
          <a:p>
            <a:pPr marL="0" indent="0">
              <a:buNone/>
            </a:pPr>
            <a:endParaRPr lang="en-US" sz="2000"/>
          </a:p>
          <a:p>
            <a:r>
              <a:rPr lang="en-US" sz="2000"/>
              <a:t>Tier 1 (100% Review) – High-risk vouchers</a:t>
            </a:r>
          </a:p>
          <a:p>
            <a:r>
              <a:rPr lang="en-US" sz="2000"/>
              <a:t>Tier 2 (25–50% Sample) – Medium-risk vouchers</a:t>
            </a:r>
          </a:p>
          <a:p>
            <a:r>
              <a:rPr lang="en-US" sz="2000"/>
              <a:t>Tier 3 (5–10% Random Sample) – Remaining vouchers</a:t>
            </a:r>
          </a:p>
          <a:p>
            <a:pPr marL="0" indent="0">
              <a:buNone/>
            </a:pPr>
            <a:endParaRPr lang="en-US" sz="2000"/>
          </a:p>
          <a:p>
            <a:pPr marL="0" indent="0">
              <a:buNone/>
            </a:pPr>
            <a:r>
              <a:rPr lang="en-US" sz="2000"/>
              <a:t>Recommended DOI/IBC Approach:</a:t>
            </a:r>
          </a:p>
          <a:p>
            <a:r>
              <a:rPr lang="en-US" sz="2000"/>
              <a:t>100% review of high-risk vouchers</a:t>
            </a:r>
          </a:p>
          <a:p>
            <a:r>
              <a:rPr lang="en-US" sz="2000"/>
              <a:t>10% random sample of all remaining TDY vouchers</a:t>
            </a:r>
          </a:p>
          <a:p>
            <a:r>
              <a:rPr lang="en-US" sz="2000"/>
              <a:t>Targeted reviews based on trends, client requests, and audit findings</a:t>
            </a:r>
          </a:p>
          <a:p>
            <a:endParaRPr lang="en-US"/>
          </a:p>
        </p:txBody>
      </p:sp>
      <p:sp>
        <p:nvSpPr>
          <p:cNvPr id="4" name="Footer Placeholder 3">
            <a:extLst>
              <a:ext uri="{FF2B5EF4-FFF2-40B4-BE49-F238E27FC236}">
                <a16:creationId xmlns:a16="http://schemas.microsoft.com/office/drawing/2014/main" id="{7D7F6920-B6E5-03C5-11F4-00296816BF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273B5-5EFB-3897-FE93-184852C372A9}"/>
              </a:ext>
            </a:extLst>
          </p:cNvPr>
          <p:cNvSpPr>
            <a:spLocks noGrp="1"/>
          </p:cNvSpPr>
          <p:nvPr>
            <p:ph type="sldNum" sz="quarter" idx="12"/>
          </p:nvPr>
        </p:nvSpPr>
        <p:spPr/>
        <p:txBody>
          <a:bodyPr/>
          <a:lstStyle/>
          <a:p>
            <a:fld id="{EE0C381A-70BB-4BD3-A09E-677F7665FA5E}" type="slidenum">
              <a:rPr lang="en-US" smtClean="0"/>
              <a:t>7</a:t>
            </a:fld>
            <a:endParaRPr lang="en-US"/>
          </a:p>
        </p:txBody>
      </p:sp>
    </p:spTree>
    <p:extLst>
      <p:ext uri="{BB962C8B-B14F-4D97-AF65-F5344CB8AC3E}">
        <p14:creationId xmlns:p14="http://schemas.microsoft.com/office/powerpoint/2010/main" val="325484768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ED02-36B0-4A64-2B93-3CF09E3542D5}"/>
              </a:ext>
            </a:extLst>
          </p:cNvPr>
          <p:cNvSpPr>
            <a:spLocks noGrp="1"/>
          </p:cNvSpPr>
          <p:nvPr>
            <p:ph type="title"/>
          </p:nvPr>
        </p:nvSpPr>
        <p:spPr/>
        <p:txBody>
          <a:bodyPr/>
          <a:lstStyle/>
          <a:p>
            <a:r>
              <a:rPr lang="en-US"/>
              <a:t>TDY Risk-Based Sampling Framework</a:t>
            </a:r>
          </a:p>
        </p:txBody>
      </p:sp>
      <p:sp>
        <p:nvSpPr>
          <p:cNvPr id="3" name="Content Placeholder 2">
            <a:extLst>
              <a:ext uri="{FF2B5EF4-FFF2-40B4-BE49-F238E27FC236}">
                <a16:creationId xmlns:a16="http://schemas.microsoft.com/office/drawing/2014/main" id="{B59CB7D7-88D9-9F34-5F3D-28853A104A6D}"/>
              </a:ext>
            </a:extLst>
          </p:cNvPr>
          <p:cNvSpPr>
            <a:spLocks noGrp="1"/>
          </p:cNvSpPr>
          <p:nvPr>
            <p:ph idx="1"/>
          </p:nvPr>
        </p:nvSpPr>
        <p:spPr/>
        <p:txBody>
          <a:bodyPr vert="horz" lIns="91440" tIns="45720" rIns="91440" bIns="45720" rtlCol="0" anchor="t">
            <a:noAutofit/>
          </a:bodyPr>
          <a:lstStyle/>
          <a:p>
            <a:pPr marL="0" indent="0">
              <a:buNone/>
            </a:pPr>
            <a:r>
              <a:rPr lang="en-US" sz="2000" b="1"/>
              <a:t>Tier 1 – High Risk (100% Review)</a:t>
            </a:r>
          </a:p>
          <a:p>
            <a:r>
              <a:rPr lang="en-US" sz="2000"/>
              <a:t>AEA, premium-class, foreign, invitational travel</a:t>
            </a:r>
          </a:p>
          <a:p>
            <a:r>
              <a:rPr lang="en-US" sz="2000"/>
              <a:t>Manual payments, adjustments, advances</a:t>
            </a:r>
          </a:p>
          <a:p>
            <a:r>
              <a:rPr lang="en-US" sz="2000"/>
              <a:t>High-dollar vouchers, lodging over per diem</a:t>
            </a:r>
          </a:p>
          <a:p>
            <a:r>
              <a:rPr lang="en-US" sz="2000"/>
              <a:t>Combined personal/official travel, constructive travel</a:t>
            </a:r>
          </a:p>
          <a:p>
            <a:r>
              <a:rPr lang="en-US" sz="2000"/>
              <a:t>Foreign air carrier use, late vouchers, separated employee claims</a:t>
            </a:r>
          </a:p>
          <a:p>
            <a:endParaRPr lang="en-US" sz="2000"/>
          </a:p>
          <a:p>
            <a:pPr marL="0" indent="0">
              <a:buNone/>
            </a:pPr>
            <a:r>
              <a:rPr lang="en-US" sz="2000" b="1"/>
              <a:t>Tier 2 – Medium Risk (25–50% Sample)</a:t>
            </a:r>
            <a:endParaRPr lang="en-US" sz="2000" b="1">
              <a:ea typeface="Calibri"/>
              <a:cs typeface="Calibri"/>
            </a:endParaRPr>
          </a:p>
          <a:p>
            <a:r>
              <a:rPr lang="en-US" sz="2000"/>
              <a:t>Long-term TDY, multiple destinations/modes</a:t>
            </a:r>
          </a:p>
          <a:p>
            <a:r>
              <a:rPr lang="en-US" sz="2000"/>
              <a:t>Frequent travelers, local travel, training/conferences</a:t>
            </a:r>
          </a:p>
          <a:p>
            <a:r>
              <a:rPr lang="en-US" sz="2000"/>
              <a:t>Travel card delinquency history</a:t>
            </a:r>
          </a:p>
          <a:p>
            <a:r>
              <a:rPr lang="en-US" sz="2000"/>
              <a:t>Reimbursements between $2K–$5K</a:t>
            </a:r>
          </a:p>
          <a:p>
            <a:pPr marL="0" indent="0">
              <a:buNone/>
            </a:pPr>
            <a:endParaRPr lang="en-US"/>
          </a:p>
        </p:txBody>
      </p:sp>
      <p:sp>
        <p:nvSpPr>
          <p:cNvPr id="4" name="Footer Placeholder 3">
            <a:extLst>
              <a:ext uri="{FF2B5EF4-FFF2-40B4-BE49-F238E27FC236}">
                <a16:creationId xmlns:a16="http://schemas.microsoft.com/office/drawing/2014/main" id="{36BCAFC5-E2AB-0BB3-6625-0BE43BAE8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4BC23-F25E-1D82-68B1-8C9BF0DC03F9}"/>
              </a:ext>
            </a:extLst>
          </p:cNvPr>
          <p:cNvSpPr>
            <a:spLocks noGrp="1"/>
          </p:cNvSpPr>
          <p:nvPr>
            <p:ph type="sldNum" sz="quarter" idx="12"/>
          </p:nvPr>
        </p:nvSpPr>
        <p:spPr/>
        <p:txBody>
          <a:bodyPr/>
          <a:lstStyle/>
          <a:p>
            <a:fld id="{EE0C381A-70BB-4BD3-A09E-677F7665FA5E}" type="slidenum">
              <a:rPr lang="en-US" smtClean="0"/>
              <a:t>8</a:t>
            </a:fld>
            <a:endParaRPr lang="en-US"/>
          </a:p>
        </p:txBody>
      </p:sp>
    </p:spTree>
    <p:extLst>
      <p:ext uri="{BB962C8B-B14F-4D97-AF65-F5344CB8AC3E}">
        <p14:creationId xmlns:p14="http://schemas.microsoft.com/office/powerpoint/2010/main" val="85579301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A0C8-F9D8-DA6D-6BB8-443FBC42419D}"/>
              </a:ext>
            </a:extLst>
          </p:cNvPr>
          <p:cNvSpPr>
            <a:spLocks noGrp="1"/>
          </p:cNvSpPr>
          <p:nvPr>
            <p:ph type="title"/>
          </p:nvPr>
        </p:nvSpPr>
        <p:spPr/>
        <p:txBody>
          <a:bodyPr/>
          <a:lstStyle/>
          <a:p>
            <a:r>
              <a:rPr lang="en-US"/>
              <a:t>TDY Audit Focus Areas</a:t>
            </a:r>
          </a:p>
        </p:txBody>
      </p:sp>
      <p:sp>
        <p:nvSpPr>
          <p:cNvPr id="3" name="Content Placeholder 2">
            <a:extLst>
              <a:ext uri="{FF2B5EF4-FFF2-40B4-BE49-F238E27FC236}">
                <a16:creationId xmlns:a16="http://schemas.microsoft.com/office/drawing/2014/main" id="{1C689D56-E809-FC9F-D735-FB478E338118}"/>
              </a:ext>
            </a:extLst>
          </p:cNvPr>
          <p:cNvSpPr>
            <a:spLocks noGrp="1"/>
          </p:cNvSpPr>
          <p:nvPr>
            <p:ph idx="1"/>
          </p:nvPr>
        </p:nvSpPr>
        <p:spPr/>
        <p:txBody>
          <a:bodyPr vert="horz" lIns="91440" tIns="45720" rIns="91440" bIns="45720" rtlCol="0" anchor="t">
            <a:noAutofit/>
          </a:bodyPr>
          <a:lstStyle/>
          <a:p>
            <a:pPr marL="0" indent="0">
              <a:buNone/>
            </a:pPr>
            <a:r>
              <a:rPr lang="en-US" sz="2400" b="1"/>
              <a:t>Audit Review Elements</a:t>
            </a:r>
          </a:p>
          <a:p>
            <a:r>
              <a:rPr lang="en-US" sz="2400"/>
              <a:t>Authorization &amp; funding validation</a:t>
            </a:r>
          </a:p>
          <a:p>
            <a:r>
              <a:rPr lang="en-US" sz="2400"/>
              <a:t>Transportation, lodging, and per diem compliance</a:t>
            </a:r>
          </a:p>
          <a:p>
            <a:r>
              <a:rPr lang="en-US" sz="2400"/>
              <a:t>Miscellaneous expenses and receipt verification</a:t>
            </a:r>
          </a:p>
          <a:p>
            <a:r>
              <a:rPr lang="en-US" sz="2400"/>
              <a:t>Travel card compliance</a:t>
            </a:r>
          </a:p>
          <a:p>
            <a:r>
              <a:rPr lang="en-US" sz="2400"/>
              <a:t>Internal Travel Policy and FTR compliance</a:t>
            </a:r>
          </a:p>
          <a:p>
            <a:pPr marL="0" indent="0">
              <a:buNone/>
            </a:pPr>
            <a:endParaRPr lang="en-US" sz="2400"/>
          </a:p>
          <a:p>
            <a:pPr marL="0" indent="0">
              <a:buNone/>
            </a:pPr>
            <a:r>
              <a:rPr lang="en-US" sz="2400"/>
              <a:t>Common Findings: Per diem errors, missing receipts, lodging discrepancies, unsupported expenses, travel card non-compliance.</a:t>
            </a:r>
          </a:p>
          <a:p>
            <a:endParaRPr lang="en-US"/>
          </a:p>
        </p:txBody>
      </p:sp>
      <p:sp>
        <p:nvSpPr>
          <p:cNvPr id="4" name="Footer Placeholder 3">
            <a:extLst>
              <a:ext uri="{FF2B5EF4-FFF2-40B4-BE49-F238E27FC236}">
                <a16:creationId xmlns:a16="http://schemas.microsoft.com/office/drawing/2014/main" id="{D6C41B5A-FFB3-90F7-BE00-4B7D99A24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9553F-7A61-BFF3-8FAB-E3DB95900557}"/>
              </a:ext>
            </a:extLst>
          </p:cNvPr>
          <p:cNvSpPr>
            <a:spLocks noGrp="1"/>
          </p:cNvSpPr>
          <p:nvPr>
            <p:ph type="sldNum" sz="quarter" idx="12"/>
          </p:nvPr>
        </p:nvSpPr>
        <p:spPr/>
        <p:txBody>
          <a:bodyPr/>
          <a:lstStyle/>
          <a:p>
            <a:fld id="{EE0C381A-70BB-4BD3-A09E-677F7665FA5E}" type="slidenum">
              <a:rPr lang="en-US" smtClean="0"/>
              <a:t>9</a:t>
            </a:fld>
            <a:endParaRPr lang="en-US"/>
          </a:p>
        </p:txBody>
      </p:sp>
    </p:spTree>
    <p:extLst>
      <p:ext uri="{BB962C8B-B14F-4D97-AF65-F5344CB8AC3E}">
        <p14:creationId xmlns:p14="http://schemas.microsoft.com/office/powerpoint/2010/main" val="3029144645"/>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IBC">
      <a:dk1>
        <a:sysClr val="windowText" lastClr="000000"/>
      </a:dk1>
      <a:lt1>
        <a:sysClr val="window" lastClr="FFFFFF"/>
      </a:lt1>
      <a:dk2>
        <a:srgbClr val="002D5D"/>
      </a:dk2>
      <a:lt2>
        <a:srgbClr val="DFE3E5"/>
      </a:lt2>
      <a:accent1>
        <a:srgbClr val="0E5A9B"/>
      </a:accent1>
      <a:accent2>
        <a:srgbClr val="1C7977"/>
      </a:accent2>
      <a:accent3>
        <a:srgbClr val="F5A146"/>
      </a:accent3>
      <a:accent4>
        <a:srgbClr val="002D5D"/>
      </a:accent4>
      <a:accent5>
        <a:srgbClr val="6388A9"/>
      </a:accent5>
      <a:accent6>
        <a:srgbClr val="3A2B46"/>
      </a:accent6>
      <a:hlink>
        <a:srgbClr val="002D5D"/>
      </a:hlink>
      <a:folHlink>
        <a:srgbClr val="0E5A9B"/>
      </a:folHlink>
    </a:clrScheme>
    <a:fontScheme name="IBC Presentation">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C-Blank-Presentation-Template.potx" id="{3A2284A7-873E-4810-9E19-2A66BA0381F8}" vid="{469BA4EC-61E8-4C71-9141-0B727566A2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F442B908913F438186375BAAFB855D" ma:contentTypeVersion="19" ma:contentTypeDescription="Create a new document." ma:contentTypeScope="" ma:versionID="505ece4119f295ebfad12b49cb9f70e0">
  <xsd:schema xmlns:xsd="http://www.w3.org/2001/XMLSchema" xmlns:xs="http://www.w3.org/2001/XMLSchema" xmlns:p="http://schemas.microsoft.com/office/2006/metadata/properties" xmlns:ns2="60f2543b-8b7f-44d9-9505-ad75c5a253cd" xmlns:ns3="0f0a3515-13e1-4062-a3fa-b94bfab44865" xmlns:ns4="31062a0d-ede8-4112-b4bb-00a9c1bc8e16" targetNamespace="http://schemas.microsoft.com/office/2006/metadata/properties" ma:root="true" ma:fieldsID="f9c73021520697dae16ca0d1967402d9" ns2:_="" ns3:_="" ns4:_="">
    <xsd:import namespace="60f2543b-8b7f-44d9-9505-ad75c5a253cd"/>
    <xsd:import namespace="0f0a3515-13e1-4062-a3fa-b94bfab44865"/>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2543b-8b7f-44d9-9505-ad75c5a25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a3515-13e1-4062-a3fa-b94bfab4486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ff4ff06-106a-4389-b157-9952dab7ae74}" ma:internalName="TaxCatchAll" ma:showField="CatchAllData" ma:web="0f0a3515-13e1-4062-a3fa-b94bfab448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f2543b-8b7f-44d9-9505-ad75c5a253cd">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0A764E90-8EF0-45BC-AE36-9760E5FC9C6C}"/>
</file>

<file path=customXml/itemProps2.xml><?xml version="1.0" encoding="utf-8"?>
<ds:datastoreItem xmlns:ds="http://schemas.openxmlformats.org/officeDocument/2006/customXml" ds:itemID="{13FB3718-534A-42A2-B6FA-9E49A256074E}"/>
</file>

<file path=customXml/itemProps3.xml><?xml version="1.0" encoding="utf-8"?>
<ds:datastoreItem xmlns:ds="http://schemas.openxmlformats.org/officeDocument/2006/customXml" ds:itemID="{0372832E-65D1-4DCB-ACCB-08D66B5CAD8B}"/>
</file>

<file path=docMetadata/LabelInfo.xml><?xml version="1.0" encoding="utf-8"?>
<clbl:labelList xmlns:clbl="http://schemas.microsoft.com/office/2020/mipLabelMetadata">
  <clbl:label id="{6dd02d64-b7f3-43f7-a145-cfd68d338edf}" enabled="1" method="Standard" siteId="{0693b5ba-4b18-4d7b-9341-f32f400a5494}"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1154</Words>
  <Application>Microsoft Office PowerPoint</Application>
  <PresentationFormat>Widescreen</PresentationFormat>
  <Paragraphs>198</Paragraphs>
  <Slides>15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Aptos Display</vt:lpstr>
      <vt:lpstr>Arial</vt:lpstr>
      <vt:lpstr>Calibri</vt:lpstr>
      <vt:lpstr>Franklin Gothic Book</vt:lpstr>
      <vt:lpstr>Josefin Sans</vt:lpstr>
      <vt:lpstr>Open Sans</vt:lpstr>
      <vt:lpstr>Verdana</vt:lpstr>
      <vt:lpstr>Wingdings</vt:lpstr>
      <vt:lpstr>office theme</vt:lpstr>
      <vt:lpstr>Office Theme</vt:lpstr>
      <vt:lpstr>Monthly User Group Meeting: Agencies Migrating from Treasury to IBC</vt:lpstr>
      <vt:lpstr>6/16 Agenda</vt:lpstr>
      <vt:lpstr>Overarching Updates</vt:lpstr>
      <vt:lpstr>Agencies IBC will be Supporting</vt:lpstr>
      <vt:lpstr>IBC-FMD Org Chart</vt:lpstr>
      <vt:lpstr>Etravel Updates</vt:lpstr>
      <vt:lpstr>TDY Post-Audit Program Overview</vt:lpstr>
      <vt:lpstr>TDY Risk-Based Sampling Framework</vt:lpstr>
      <vt:lpstr>TDY Audit Focus Areas</vt:lpstr>
      <vt:lpstr>PCS Relocation Program Status</vt:lpstr>
      <vt:lpstr>Charge Card Support Center</vt:lpstr>
      <vt:lpstr>Charge Card Support Center</vt:lpstr>
      <vt:lpstr>Charge Card Support Center Updates</vt:lpstr>
      <vt:lpstr>Charge Card Support Center Updates</vt:lpstr>
      <vt:lpstr>Q&amp;As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Stevenson, Brent A</cp:lastModifiedBy>
  <cp:revision>24</cp:revision>
  <dcterms:created xsi:type="dcterms:W3CDTF">2013-07-15T20:26:40Z</dcterms:created>
  <dcterms:modified xsi:type="dcterms:W3CDTF">2026-06-16T13:08:00Z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0x0101009EF442B908913F438186375BAAFB855D</vt:lpwstr>
  </property>
</Properties>
</file>